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9" r:id="rId5"/>
    <p:sldId id="258" r:id="rId6"/>
    <p:sldId id="269" r:id="rId7"/>
    <p:sldId id="260" r:id="rId8"/>
    <p:sldId id="261" r:id="rId9"/>
    <p:sldId id="263" r:id="rId10"/>
    <p:sldId id="262" r:id="rId11"/>
    <p:sldId id="264" r:id="rId12"/>
    <p:sldId id="265" r:id="rId13"/>
    <p:sldId id="266" r:id="rId14"/>
    <p:sldId id="267"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155" d="100"/>
          <a:sy n="155" d="100"/>
        </p:scale>
        <p:origin x="156"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ksdot.org/bureaus/burconsmain/audio.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utc.ku.edu/training-webinars" TargetMode="External"/><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336FC-3523-42A8-9EE2-B63B8B37BE5E}"/>
              </a:ext>
            </a:extLst>
          </p:cNvPr>
          <p:cNvSpPr>
            <a:spLocks noGrp="1"/>
          </p:cNvSpPr>
          <p:nvPr>
            <p:ph type="ctrTitle"/>
          </p:nvPr>
        </p:nvSpPr>
        <p:spPr>
          <a:xfrm>
            <a:off x="488090" y="939113"/>
            <a:ext cx="9551773" cy="2710128"/>
          </a:xfrm>
        </p:spPr>
        <p:txBody>
          <a:bodyPr/>
          <a:lstStyle/>
          <a:p>
            <a:pPr algn="ctr"/>
            <a:r>
              <a:rPr lang="en-US" dirty="0"/>
              <a:t>What you need to know about Local Public Authority (LPA) owned projects</a:t>
            </a:r>
          </a:p>
        </p:txBody>
      </p:sp>
      <p:sp>
        <p:nvSpPr>
          <p:cNvPr id="3" name="Subtitle 2">
            <a:extLst>
              <a:ext uri="{FF2B5EF4-FFF2-40B4-BE49-F238E27FC236}">
                <a16:creationId xmlns:a16="http://schemas.microsoft.com/office/drawing/2014/main" id="{9B455AF6-CD8B-452F-846D-926F302ED9DC}"/>
              </a:ext>
            </a:extLst>
          </p:cNvPr>
          <p:cNvSpPr>
            <a:spLocks noGrp="1"/>
          </p:cNvSpPr>
          <p:nvPr>
            <p:ph type="subTitle" idx="1"/>
          </p:nvPr>
        </p:nvSpPr>
        <p:spPr/>
        <p:txBody>
          <a:bodyPr/>
          <a:lstStyle/>
          <a:p>
            <a:pPr algn="ctr"/>
            <a:endParaRPr lang="en-US" dirty="0"/>
          </a:p>
        </p:txBody>
      </p:sp>
    </p:spTree>
    <p:extLst>
      <p:ext uri="{BB962C8B-B14F-4D97-AF65-F5344CB8AC3E}">
        <p14:creationId xmlns:p14="http://schemas.microsoft.com/office/powerpoint/2010/main" val="2995950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265670" y="3300291"/>
            <a:ext cx="10911016" cy="2754519"/>
          </a:xfrm>
        </p:spPr>
        <p:txBody>
          <a:bodyPr>
            <a:noAutofit/>
          </a:bodyPr>
          <a:lstStyle/>
          <a:p>
            <a:r>
              <a:rPr lang="en-US" sz="2000" dirty="0"/>
              <a:t>Plans should be 100% complete</a:t>
            </a:r>
          </a:p>
          <a:p>
            <a:pPr lvl="1"/>
            <a:r>
              <a:rPr lang="en-US" sz="2000" dirty="0"/>
              <a:t>The consultant should believe that the plans are ready for PSE before submitting to KDOT.</a:t>
            </a:r>
          </a:p>
          <a:p>
            <a:r>
              <a:rPr lang="en-US" sz="2000" dirty="0"/>
              <a:t>Detailed Estimate</a:t>
            </a:r>
          </a:p>
          <a:p>
            <a:r>
              <a:rPr lang="en-US" sz="2000" dirty="0"/>
              <a:t>Form 1307 (Status of Permits)</a:t>
            </a:r>
          </a:p>
          <a:p>
            <a:r>
              <a:rPr lang="en-US" sz="2000" dirty="0"/>
              <a:t>Geology Report if project includes a bridge</a:t>
            </a:r>
          </a:p>
          <a:p>
            <a:r>
              <a:rPr lang="en-US" sz="2000" dirty="0"/>
              <a:t>ROW acquisition and Utility Relocation process should be well under way by this point.</a:t>
            </a:r>
          </a:p>
        </p:txBody>
      </p:sp>
      <p:pic>
        <p:nvPicPr>
          <p:cNvPr id="5" name="Picture 4">
            <a:extLst>
              <a:ext uri="{FF2B5EF4-FFF2-40B4-BE49-F238E27FC236}">
                <a16:creationId xmlns:a16="http://schemas.microsoft.com/office/drawing/2014/main" id="{9ACE24E8-E78A-426E-9C43-C1E617AF364B}"/>
              </a:ext>
            </a:extLst>
          </p:cNvPr>
          <p:cNvPicPr>
            <a:picLocks noChangeAspect="1"/>
          </p:cNvPicPr>
          <p:nvPr/>
        </p:nvPicPr>
        <p:blipFill>
          <a:blip r:embed="rId3"/>
          <a:stretch>
            <a:fillRect/>
          </a:stretch>
        </p:blipFill>
        <p:spPr>
          <a:xfrm>
            <a:off x="264888" y="2195676"/>
            <a:ext cx="9025386" cy="807015"/>
          </a:xfrm>
          <a:prstGeom prst="rect">
            <a:avLst/>
          </a:prstGeom>
        </p:spPr>
      </p:pic>
    </p:spTree>
    <p:extLst>
      <p:ext uri="{BB962C8B-B14F-4D97-AF65-F5344CB8AC3E}">
        <p14:creationId xmlns:p14="http://schemas.microsoft.com/office/powerpoint/2010/main" val="96644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296561" y="3505499"/>
            <a:ext cx="10521779" cy="2754519"/>
          </a:xfrm>
        </p:spPr>
        <p:txBody>
          <a:bodyPr>
            <a:noAutofit/>
          </a:bodyPr>
          <a:lstStyle/>
          <a:p>
            <a:r>
              <a:rPr lang="en-US" sz="2000" dirty="0"/>
              <a:t>Plans should be 100% complete</a:t>
            </a:r>
          </a:p>
          <a:p>
            <a:pPr lvl="1"/>
            <a:r>
              <a:rPr lang="en-US" sz="2000" dirty="0"/>
              <a:t>ALL markups from Office Check addressed.  </a:t>
            </a:r>
          </a:p>
          <a:p>
            <a:pPr lvl="1"/>
            <a:r>
              <a:rPr lang="en-US" sz="2000" dirty="0"/>
              <a:t>If no additional comments, the KDOT Project Manager may elect to upgrade to PSE set.</a:t>
            </a:r>
          </a:p>
          <a:p>
            <a:r>
              <a:rPr lang="en-US" sz="2000" dirty="0"/>
              <a:t>Detailed Estimate</a:t>
            </a:r>
          </a:p>
          <a:p>
            <a:r>
              <a:rPr lang="en-US" sz="2000" dirty="0"/>
              <a:t>Form 1307 (Status of Permits)</a:t>
            </a:r>
          </a:p>
          <a:p>
            <a:r>
              <a:rPr lang="en-US" sz="2000" dirty="0"/>
              <a:t>ROW acquisition and Utility Relocation process should be nearly complete or complete.</a:t>
            </a:r>
          </a:p>
        </p:txBody>
      </p:sp>
      <p:pic>
        <p:nvPicPr>
          <p:cNvPr id="5" name="Picture 4">
            <a:extLst>
              <a:ext uri="{FF2B5EF4-FFF2-40B4-BE49-F238E27FC236}">
                <a16:creationId xmlns:a16="http://schemas.microsoft.com/office/drawing/2014/main" id="{9ACE24E8-E78A-426E-9C43-C1E617AF364B}"/>
              </a:ext>
            </a:extLst>
          </p:cNvPr>
          <p:cNvPicPr>
            <a:picLocks noChangeAspect="1"/>
          </p:cNvPicPr>
          <p:nvPr/>
        </p:nvPicPr>
        <p:blipFill>
          <a:blip r:embed="rId3"/>
          <a:stretch>
            <a:fillRect/>
          </a:stretch>
        </p:blipFill>
        <p:spPr>
          <a:xfrm>
            <a:off x="290537" y="2195675"/>
            <a:ext cx="9007025" cy="1199841"/>
          </a:xfrm>
          <a:prstGeom prst="rect">
            <a:avLst/>
          </a:prstGeom>
        </p:spPr>
      </p:pic>
      <p:sp>
        <p:nvSpPr>
          <p:cNvPr id="2" name="Arrow: Right 1">
            <a:extLst>
              <a:ext uri="{FF2B5EF4-FFF2-40B4-BE49-F238E27FC236}">
                <a16:creationId xmlns:a16="http://schemas.microsoft.com/office/drawing/2014/main" id="{99E13A7C-4104-4E9D-A7B5-3832F83B73AB}"/>
              </a:ext>
            </a:extLst>
          </p:cNvPr>
          <p:cNvSpPr/>
          <p:nvPr/>
        </p:nvSpPr>
        <p:spPr>
          <a:xfrm rot="10800000">
            <a:off x="7440749" y="2515686"/>
            <a:ext cx="2031225" cy="516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091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1+#ppt_w/2"/>
                                          </p:val>
                                        </p:tav>
                                        <p:tav tm="100000">
                                          <p:val>
                                            <p:strVal val="#ppt_x"/>
                                          </p:val>
                                        </p:tav>
                                      </p:tavLst>
                                    </p:anim>
                                    <p:anim calcmode="lin" valueType="num">
                                      <p:cBhvr additive="base">
                                        <p:cTn id="5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265669" y="3862525"/>
            <a:ext cx="10781272" cy="2632366"/>
          </a:xfrm>
        </p:spPr>
        <p:txBody>
          <a:bodyPr>
            <a:normAutofit/>
          </a:bodyPr>
          <a:lstStyle/>
          <a:p>
            <a:r>
              <a:rPr lang="en-US" sz="2000" dirty="0"/>
              <a:t>Plans should be 100% complete</a:t>
            </a:r>
          </a:p>
          <a:p>
            <a:pPr lvl="1"/>
            <a:r>
              <a:rPr lang="en-US" sz="2000" dirty="0"/>
              <a:t>ALL markups from Final Check addressed.  </a:t>
            </a:r>
          </a:p>
          <a:p>
            <a:r>
              <a:rPr lang="en-US" sz="2000" dirty="0"/>
              <a:t>Detailed Estimate</a:t>
            </a:r>
          </a:p>
          <a:p>
            <a:r>
              <a:rPr lang="en-US" sz="2000" dirty="0"/>
              <a:t>Form 1307 (Status of Permits) and copies of all permits</a:t>
            </a:r>
          </a:p>
          <a:p>
            <a:r>
              <a:rPr lang="en-US" sz="2000" dirty="0"/>
              <a:t>Forms 1304 and 1306 - ROW acquisition and Utility Relocation process must be complete.</a:t>
            </a:r>
          </a:p>
        </p:txBody>
      </p:sp>
      <p:pic>
        <p:nvPicPr>
          <p:cNvPr id="5" name="Picture 4">
            <a:extLst>
              <a:ext uri="{FF2B5EF4-FFF2-40B4-BE49-F238E27FC236}">
                <a16:creationId xmlns:a16="http://schemas.microsoft.com/office/drawing/2014/main" id="{9ACE24E8-E78A-426E-9C43-C1E617AF364B}"/>
              </a:ext>
            </a:extLst>
          </p:cNvPr>
          <p:cNvPicPr>
            <a:picLocks noChangeAspect="1"/>
          </p:cNvPicPr>
          <p:nvPr/>
        </p:nvPicPr>
        <p:blipFill>
          <a:blip r:embed="rId3"/>
          <a:stretch>
            <a:fillRect/>
          </a:stretch>
        </p:blipFill>
        <p:spPr>
          <a:xfrm>
            <a:off x="280709" y="1837329"/>
            <a:ext cx="9067885" cy="1880734"/>
          </a:xfrm>
          <a:prstGeom prst="rect">
            <a:avLst/>
          </a:prstGeom>
        </p:spPr>
      </p:pic>
    </p:spTree>
    <p:extLst>
      <p:ext uri="{BB962C8B-B14F-4D97-AF65-F5344CB8AC3E}">
        <p14:creationId xmlns:p14="http://schemas.microsoft.com/office/powerpoint/2010/main" val="19698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2123072" y="3433387"/>
            <a:ext cx="5853212" cy="2632366"/>
          </a:xfrm>
        </p:spPr>
        <p:txBody>
          <a:bodyPr>
            <a:normAutofit fontScale="92500" lnSpcReduction="20000"/>
          </a:bodyPr>
          <a:lstStyle/>
          <a:p>
            <a:r>
              <a:rPr lang="en-US" sz="2200" dirty="0"/>
              <a:t>Plans should be 100% complete</a:t>
            </a:r>
          </a:p>
          <a:p>
            <a:pPr lvl="1"/>
            <a:r>
              <a:rPr lang="en-US" sz="2200" dirty="0"/>
              <a:t>ALL markups from PSE Check addressed.  </a:t>
            </a:r>
          </a:p>
          <a:p>
            <a:r>
              <a:rPr lang="en-US" sz="2800" dirty="0"/>
              <a:t>KDOT will NOT review this set!  Consultant is responsible for addressing all PSE comments.</a:t>
            </a:r>
          </a:p>
          <a:p>
            <a:r>
              <a:rPr lang="en-US" sz="2800" dirty="0"/>
              <a:t>KDOT cannot advertise without CE agreement completed!</a:t>
            </a:r>
          </a:p>
        </p:txBody>
      </p:sp>
      <p:pic>
        <p:nvPicPr>
          <p:cNvPr id="5" name="Picture 4">
            <a:extLst>
              <a:ext uri="{FF2B5EF4-FFF2-40B4-BE49-F238E27FC236}">
                <a16:creationId xmlns:a16="http://schemas.microsoft.com/office/drawing/2014/main" id="{9ACE24E8-E78A-426E-9C43-C1E617AF364B}"/>
              </a:ext>
            </a:extLst>
          </p:cNvPr>
          <p:cNvPicPr>
            <a:picLocks noChangeAspect="1"/>
          </p:cNvPicPr>
          <p:nvPr/>
        </p:nvPicPr>
        <p:blipFill>
          <a:blip r:embed="rId3"/>
          <a:stretch>
            <a:fillRect/>
          </a:stretch>
        </p:blipFill>
        <p:spPr>
          <a:xfrm>
            <a:off x="271560" y="2098005"/>
            <a:ext cx="9067885" cy="1224495"/>
          </a:xfrm>
          <a:prstGeom prst="rect">
            <a:avLst/>
          </a:prstGeom>
        </p:spPr>
      </p:pic>
      <p:sp>
        <p:nvSpPr>
          <p:cNvPr id="6" name="Arrow: Right 5">
            <a:extLst>
              <a:ext uri="{FF2B5EF4-FFF2-40B4-BE49-F238E27FC236}">
                <a16:creationId xmlns:a16="http://schemas.microsoft.com/office/drawing/2014/main" id="{2581B12F-BFB2-4699-B452-9FAB42F73284}"/>
              </a:ext>
            </a:extLst>
          </p:cNvPr>
          <p:cNvSpPr/>
          <p:nvPr/>
        </p:nvSpPr>
        <p:spPr>
          <a:xfrm rot="10800000">
            <a:off x="7503570" y="2452865"/>
            <a:ext cx="2031225" cy="516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47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1+#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2067230" y="1451023"/>
            <a:ext cx="7411817" cy="2702168"/>
          </a:xfrm>
        </p:spPr>
        <p:txBody>
          <a:bodyPr>
            <a:noAutofit/>
          </a:bodyPr>
          <a:lstStyle/>
          <a:p>
            <a:r>
              <a:rPr lang="en-US" sz="2000" dirty="0"/>
              <a:t>Bid Letting is broadcast at </a:t>
            </a:r>
            <a:r>
              <a:rPr lang="en-US" sz="2000" dirty="0">
                <a:hlinkClick r:id="rId2"/>
              </a:rPr>
              <a:t>https://www.ksdot.org/bureaus/burconsmain/audio.asp</a:t>
            </a:r>
            <a:endParaRPr lang="en-US" sz="2000" dirty="0"/>
          </a:p>
          <a:p>
            <a:r>
              <a:rPr lang="en-US" sz="2000" dirty="0"/>
              <a:t>KDOT will call for “verbal commitment” followed up with email containing “Commitment of Funds” documents to be signed by LPA</a:t>
            </a:r>
          </a:p>
          <a:p>
            <a:pPr lvl="1"/>
            <a:r>
              <a:rPr lang="en-US" sz="2000" dirty="0"/>
              <a:t>Must be signed and returned to KDOT within 23 days of letting</a:t>
            </a:r>
          </a:p>
          <a:p>
            <a:pPr lvl="1"/>
            <a:r>
              <a:rPr lang="en-US" sz="2000" dirty="0"/>
              <a:t>Funds must be received by KDOT by date noted on “Commitment of Funds” document</a:t>
            </a:r>
          </a:p>
        </p:txBody>
      </p:sp>
      <p:sp>
        <p:nvSpPr>
          <p:cNvPr id="7" name="Title 1">
            <a:extLst>
              <a:ext uri="{FF2B5EF4-FFF2-40B4-BE49-F238E27FC236}">
                <a16:creationId xmlns:a16="http://schemas.microsoft.com/office/drawing/2014/main" id="{BDD3FFB7-92EF-42D0-97F7-7397C6F98A62}"/>
              </a:ext>
            </a:extLst>
          </p:cNvPr>
          <p:cNvSpPr>
            <a:spLocks noGrp="1"/>
          </p:cNvSpPr>
          <p:nvPr>
            <p:ph type="title"/>
          </p:nvPr>
        </p:nvSpPr>
        <p:spPr>
          <a:xfrm>
            <a:off x="677334" y="609600"/>
            <a:ext cx="8585329" cy="842272"/>
          </a:xfrm>
        </p:spPr>
        <p:txBody>
          <a:bodyPr/>
          <a:lstStyle/>
          <a:p>
            <a:r>
              <a:rPr lang="en-US" dirty="0"/>
              <a:t>After Project Letting…</a:t>
            </a:r>
          </a:p>
        </p:txBody>
      </p:sp>
    </p:spTree>
    <p:extLst>
      <p:ext uri="{BB962C8B-B14F-4D97-AF65-F5344CB8AC3E}">
        <p14:creationId xmlns:p14="http://schemas.microsoft.com/office/powerpoint/2010/main" val="134181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DD3FFB7-92EF-42D0-97F7-7397C6F98A62}"/>
              </a:ext>
            </a:extLst>
          </p:cNvPr>
          <p:cNvSpPr>
            <a:spLocks noGrp="1"/>
          </p:cNvSpPr>
          <p:nvPr>
            <p:ph type="title"/>
          </p:nvPr>
        </p:nvSpPr>
        <p:spPr>
          <a:xfrm>
            <a:off x="2723536" y="2368581"/>
            <a:ext cx="5586527" cy="1839625"/>
          </a:xfrm>
        </p:spPr>
        <p:txBody>
          <a:bodyPr>
            <a:noAutofit/>
          </a:bodyPr>
          <a:lstStyle/>
          <a:p>
            <a:pPr algn="ctr"/>
            <a:r>
              <a:rPr lang="en-US" sz="8800" dirty="0"/>
              <a:t>Questions?</a:t>
            </a:r>
          </a:p>
        </p:txBody>
      </p:sp>
    </p:spTree>
    <p:extLst>
      <p:ext uri="{BB962C8B-B14F-4D97-AF65-F5344CB8AC3E}">
        <p14:creationId xmlns:p14="http://schemas.microsoft.com/office/powerpoint/2010/main" val="97438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A2C2-94E3-44EF-ABDA-4001B83FBC70}"/>
              </a:ext>
            </a:extLst>
          </p:cNvPr>
          <p:cNvSpPr>
            <a:spLocks noGrp="1"/>
          </p:cNvSpPr>
          <p:nvPr>
            <p:ph type="title"/>
          </p:nvPr>
        </p:nvSpPr>
        <p:spPr>
          <a:xfrm>
            <a:off x="677334" y="609600"/>
            <a:ext cx="8596668" cy="829962"/>
          </a:xfrm>
        </p:spPr>
        <p:txBody>
          <a:bodyPr/>
          <a:lstStyle/>
          <a:p>
            <a:r>
              <a:rPr lang="en-US" dirty="0"/>
              <a:t>General comments:</a:t>
            </a:r>
          </a:p>
        </p:txBody>
      </p:sp>
      <p:sp>
        <p:nvSpPr>
          <p:cNvPr id="4" name="Content Placeholder 3">
            <a:extLst>
              <a:ext uri="{FF2B5EF4-FFF2-40B4-BE49-F238E27FC236}">
                <a16:creationId xmlns:a16="http://schemas.microsoft.com/office/drawing/2014/main" id="{21260FCB-0674-4C18-BCF2-CACC5E5B4678}"/>
              </a:ext>
            </a:extLst>
          </p:cNvPr>
          <p:cNvSpPr>
            <a:spLocks noGrp="1"/>
          </p:cNvSpPr>
          <p:nvPr>
            <p:ph idx="1"/>
          </p:nvPr>
        </p:nvSpPr>
        <p:spPr>
          <a:xfrm>
            <a:off x="982362" y="1458097"/>
            <a:ext cx="9082216" cy="5128054"/>
          </a:xfrm>
        </p:spPr>
        <p:txBody>
          <a:bodyPr>
            <a:normAutofit/>
          </a:bodyPr>
          <a:lstStyle/>
          <a:p>
            <a:r>
              <a:rPr lang="en-US" sz="2000" dirty="0"/>
              <a:t>These projects are locally owned and the LPA should be involved and informed throughout the project.</a:t>
            </a:r>
          </a:p>
          <a:p>
            <a:r>
              <a:rPr lang="en-US" sz="2000" dirty="0"/>
              <a:t>The project agreement is between KDOT and the LPA, not the consultant.  If there are issues, it is the LPA’s responsibility.</a:t>
            </a:r>
          </a:p>
          <a:p>
            <a:r>
              <a:rPr lang="en-US" sz="2000" dirty="0"/>
              <a:t>Communication with the BLP Project Manager should be often and honest.  Don’t tell us what we want to hear.</a:t>
            </a:r>
          </a:p>
          <a:p>
            <a:r>
              <a:rPr lang="en-US" sz="2000" dirty="0"/>
              <a:t>Plans should follow KDOT format…more or less.  If you aren’t sure about how critical the format is for something…ask!</a:t>
            </a:r>
          </a:p>
          <a:p>
            <a:r>
              <a:rPr lang="en-US" sz="2000" dirty="0"/>
              <a:t>KDOT Bid items must be used for KDOT let projects.  KDOT must approve all specifications for LPA administered projects.</a:t>
            </a:r>
          </a:p>
          <a:p>
            <a:r>
              <a:rPr lang="en-US" sz="2000" dirty="0"/>
              <a:t>The project plans are supporting documents for the Uniform Relocation Act on Federal and State Aid projects.  Appropriate Land Surveying requirements must be followed, and complete references must be included.</a:t>
            </a:r>
          </a:p>
        </p:txBody>
      </p:sp>
    </p:spTree>
    <p:extLst>
      <p:ext uri="{BB962C8B-B14F-4D97-AF65-F5344CB8AC3E}">
        <p14:creationId xmlns:p14="http://schemas.microsoft.com/office/powerpoint/2010/main" val="292025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A2C2-94E3-44EF-ABDA-4001B83FBC70}"/>
              </a:ext>
            </a:extLst>
          </p:cNvPr>
          <p:cNvSpPr>
            <a:spLocks noGrp="1"/>
          </p:cNvSpPr>
          <p:nvPr>
            <p:ph type="title"/>
          </p:nvPr>
        </p:nvSpPr>
        <p:spPr/>
        <p:txBody>
          <a:bodyPr/>
          <a:lstStyle/>
          <a:p>
            <a:r>
              <a:rPr lang="en-US" dirty="0"/>
              <a:t>Project Schedule (RUPIS)</a:t>
            </a:r>
          </a:p>
        </p:txBody>
      </p:sp>
      <p:pic>
        <p:nvPicPr>
          <p:cNvPr id="7" name="Content Placeholder 6">
            <a:extLst>
              <a:ext uri="{FF2B5EF4-FFF2-40B4-BE49-F238E27FC236}">
                <a16:creationId xmlns:a16="http://schemas.microsoft.com/office/drawing/2014/main" id="{CE10EC5D-037C-4605-9D3C-E789E6323DF6}"/>
              </a:ext>
            </a:extLst>
          </p:cNvPr>
          <p:cNvPicPr>
            <a:picLocks noGrp="1" noChangeAspect="1"/>
          </p:cNvPicPr>
          <p:nvPr>
            <p:ph idx="1"/>
          </p:nvPr>
        </p:nvPicPr>
        <p:blipFill>
          <a:blip r:embed="rId2"/>
          <a:stretch>
            <a:fillRect/>
          </a:stretch>
        </p:blipFill>
        <p:spPr>
          <a:xfrm>
            <a:off x="3044001" y="1193606"/>
            <a:ext cx="3733727" cy="5619287"/>
          </a:xfrm>
          <a:prstGeom prst="rect">
            <a:avLst/>
          </a:prstGeom>
        </p:spPr>
      </p:pic>
    </p:spTree>
    <p:extLst>
      <p:ext uri="{BB962C8B-B14F-4D97-AF65-F5344CB8AC3E}">
        <p14:creationId xmlns:p14="http://schemas.microsoft.com/office/powerpoint/2010/main" val="74076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A2C2-94E3-44EF-ABDA-4001B83FBC70}"/>
              </a:ext>
            </a:extLst>
          </p:cNvPr>
          <p:cNvSpPr>
            <a:spLocks noGrp="1"/>
          </p:cNvSpPr>
          <p:nvPr>
            <p:ph type="title"/>
          </p:nvPr>
        </p:nvSpPr>
        <p:spPr/>
        <p:txBody>
          <a:bodyPr/>
          <a:lstStyle/>
          <a:p>
            <a:r>
              <a:rPr lang="en-US" dirty="0"/>
              <a:t>Project Schedule (RUPIS)</a:t>
            </a:r>
          </a:p>
        </p:txBody>
      </p:sp>
      <p:sp>
        <p:nvSpPr>
          <p:cNvPr id="4" name="Content Placeholder 3">
            <a:extLst>
              <a:ext uri="{FF2B5EF4-FFF2-40B4-BE49-F238E27FC236}">
                <a16:creationId xmlns:a16="http://schemas.microsoft.com/office/drawing/2014/main" id="{21260FCB-0674-4C18-BCF2-CACC5E5B4678}"/>
              </a:ext>
            </a:extLst>
          </p:cNvPr>
          <p:cNvSpPr>
            <a:spLocks noGrp="1"/>
          </p:cNvSpPr>
          <p:nvPr>
            <p:ph idx="1"/>
          </p:nvPr>
        </p:nvSpPr>
        <p:spPr>
          <a:xfrm>
            <a:off x="2724664" y="1470455"/>
            <a:ext cx="5424617" cy="3459891"/>
          </a:xfrm>
        </p:spPr>
        <p:txBody>
          <a:bodyPr>
            <a:normAutofit/>
          </a:bodyPr>
          <a:lstStyle/>
          <a:p>
            <a:r>
              <a:rPr lang="en-US" sz="3200" b="1" u="sng" dirty="0"/>
              <a:t>R</a:t>
            </a:r>
            <a:r>
              <a:rPr lang="en-US" sz="3200" dirty="0"/>
              <a:t>ural</a:t>
            </a:r>
          </a:p>
          <a:p>
            <a:r>
              <a:rPr lang="en-US" sz="3200" b="1" u="sng" dirty="0"/>
              <a:t>U</a:t>
            </a:r>
            <a:r>
              <a:rPr lang="en-US" sz="3200" dirty="0"/>
              <a:t>rban</a:t>
            </a:r>
          </a:p>
          <a:p>
            <a:r>
              <a:rPr lang="en-US" sz="3200" b="1" u="sng" dirty="0"/>
              <a:t>P</a:t>
            </a:r>
            <a:r>
              <a:rPr lang="en-US" sz="3200" dirty="0"/>
              <a:t>roject</a:t>
            </a:r>
          </a:p>
          <a:p>
            <a:r>
              <a:rPr lang="en-US" sz="3200" b="1" u="sng" dirty="0"/>
              <a:t>I</a:t>
            </a:r>
            <a:r>
              <a:rPr lang="en-US" sz="3200" dirty="0"/>
              <a:t>mplementation</a:t>
            </a:r>
          </a:p>
          <a:p>
            <a:r>
              <a:rPr lang="en-US" sz="3200" b="1" u="sng" dirty="0"/>
              <a:t>S</a:t>
            </a:r>
            <a:r>
              <a:rPr lang="en-US" sz="3200" dirty="0"/>
              <a:t>chedule</a:t>
            </a:r>
          </a:p>
        </p:txBody>
      </p:sp>
    </p:spTree>
    <p:extLst>
      <p:ext uri="{BB962C8B-B14F-4D97-AF65-F5344CB8AC3E}">
        <p14:creationId xmlns:p14="http://schemas.microsoft.com/office/powerpoint/2010/main" val="65714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A51DF-2D2F-4093-8997-06AF35B22205}"/>
              </a:ext>
            </a:extLst>
          </p:cNvPr>
          <p:cNvSpPr>
            <a:spLocks noGrp="1"/>
          </p:cNvSpPr>
          <p:nvPr>
            <p:ph type="title"/>
          </p:nvPr>
        </p:nvSpPr>
        <p:spPr/>
        <p:txBody>
          <a:bodyPr/>
          <a:lstStyle/>
          <a:p>
            <a:r>
              <a:rPr lang="en-US" dirty="0"/>
              <a:t>This is a guide…</a:t>
            </a:r>
          </a:p>
        </p:txBody>
      </p:sp>
      <p:pic>
        <p:nvPicPr>
          <p:cNvPr id="4" name="Content Placeholder 3">
            <a:extLst>
              <a:ext uri="{FF2B5EF4-FFF2-40B4-BE49-F238E27FC236}">
                <a16:creationId xmlns:a16="http://schemas.microsoft.com/office/drawing/2014/main" id="{E6725DF4-72BF-49CA-ADDD-FC229A5474B8}"/>
              </a:ext>
            </a:extLst>
          </p:cNvPr>
          <p:cNvPicPr>
            <a:picLocks noGrp="1" noChangeAspect="1"/>
          </p:cNvPicPr>
          <p:nvPr>
            <p:ph idx="1"/>
          </p:nvPr>
        </p:nvPicPr>
        <p:blipFill>
          <a:blip r:embed="rId2"/>
          <a:stretch>
            <a:fillRect/>
          </a:stretch>
        </p:blipFill>
        <p:spPr>
          <a:xfrm>
            <a:off x="563156" y="1794713"/>
            <a:ext cx="9327720" cy="3268208"/>
          </a:xfrm>
          <a:prstGeom prst="rect">
            <a:avLst/>
          </a:prstGeom>
        </p:spPr>
      </p:pic>
      <p:sp>
        <p:nvSpPr>
          <p:cNvPr id="5" name="Arrow: Down 4">
            <a:extLst>
              <a:ext uri="{FF2B5EF4-FFF2-40B4-BE49-F238E27FC236}">
                <a16:creationId xmlns:a16="http://schemas.microsoft.com/office/drawing/2014/main" id="{B5ED5D22-E017-483D-ACFD-840A77E4606F}"/>
              </a:ext>
            </a:extLst>
          </p:cNvPr>
          <p:cNvSpPr/>
          <p:nvPr/>
        </p:nvSpPr>
        <p:spPr>
          <a:xfrm rot="10800000">
            <a:off x="4639963" y="5146589"/>
            <a:ext cx="744123" cy="16063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19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A51DF-2D2F-4093-8997-06AF35B22205}"/>
              </a:ext>
            </a:extLst>
          </p:cNvPr>
          <p:cNvSpPr>
            <a:spLocks noGrp="1"/>
          </p:cNvSpPr>
          <p:nvPr>
            <p:ph type="title"/>
          </p:nvPr>
        </p:nvSpPr>
        <p:spPr/>
        <p:txBody>
          <a:bodyPr/>
          <a:lstStyle/>
          <a:p>
            <a:r>
              <a:rPr lang="en-US" dirty="0"/>
              <a:t>This is a guide…</a:t>
            </a:r>
          </a:p>
        </p:txBody>
      </p:sp>
      <p:sp>
        <p:nvSpPr>
          <p:cNvPr id="6" name="Content Placeholder 5">
            <a:extLst>
              <a:ext uri="{FF2B5EF4-FFF2-40B4-BE49-F238E27FC236}">
                <a16:creationId xmlns:a16="http://schemas.microsoft.com/office/drawing/2014/main" id="{D9932180-D336-4026-9552-933D75EC11A3}"/>
              </a:ext>
            </a:extLst>
          </p:cNvPr>
          <p:cNvSpPr>
            <a:spLocks noGrp="1"/>
          </p:cNvSpPr>
          <p:nvPr>
            <p:ph idx="1"/>
          </p:nvPr>
        </p:nvSpPr>
        <p:spPr>
          <a:xfrm>
            <a:off x="677333" y="2160589"/>
            <a:ext cx="8892975" cy="3880773"/>
          </a:xfrm>
        </p:spPr>
        <p:txBody>
          <a:bodyPr>
            <a:normAutofit/>
          </a:bodyPr>
          <a:lstStyle/>
          <a:p>
            <a:r>
              <a:rPr lang="en-US" sz="2000" dirty="0"/>
              <a:t>If at any point the project is behind schedule enough to cause concern, it is up to the LPA (the project Owner) and their consultant to propose a way to get back on schedule.  Moving the let date should be a last resort.</a:t>
            </a:r>
          </a:p>
          <a:p>
            <a:r>
              <a:rPr lang="en-US" sz="2000" dirty="0"/>
              <a:t>If at any point there is a detailed estimate that shows a cost increase near or over 25% difference to the original or previous cost estimate, contact KDOT (and the MPO, if the project is located in an MPO) right away.  The Program Manager may need to check to see if additional funds are available and the TIP and/or STIP will require modification prior to obligation.</a:t>
            </a:r>
          </a:p>
        </p:txBody>
      </p:sp>
    </p:spTree>
    <p:extLst>
      <p:ext uri="{BB962C8B-B14F-4D97-AF65-F5344CB8AC3E}">
        <p14:creationId xmlns:p14="http://schemas.microsoft.com/office/powerpoint/2010/main" val="409710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908222" y="2991373"/>
            <a:ext cx="8365524" cy="3495924"/>
          </a:xfrm>
        </p:spPr>
        <p:txBody>
          <a:bodyPr>
            <a:noAutofit/>
          </a:bodyPr>
          <a:lstStyle/>
          <a:p>
            <a:r>
              <a:rPr lang="en-US" sz="2000" dirty="0"/>
              <a:t>LPA should NOT wait for project agreement to start Consultant acquisition or design UNLESS there are State or Federal Funds in the Design Phase.</a:t>
            </a:r>
          </a:p>
          <a:p>
            <a:r>
              <a:rPr lang="en-US" sz="2000" dirty="0"/>
              <a:t>If the LPA wants the Design Consultant to do Construction Inspection they should follow QBS process and include both phases.  This MUST have KDOT oversight if State or Federal Funds are used in either phase.</a:t>
            </a:r>
          </a:p>
          <a:p>
            <a:r>
              <a:rPr lang="en-US" sz="2000" dirty="0"/>
              <a:t>Make sure required language (dependent on funding type) is included in agreement.  Contact KDOT-BLP if you are unsure of what is needed.</a:t>
            </a:r>
          </a:p>
        </p:txBody>
      </p:sp>
      <p:pic>
        <p:nvPicPr>
          <p:cNvPr id="5" name="Picture 4">
            <a:extLst>
              <a:ext uri="{FF2B5EF4-FFF2-40B4-BE49-F238E27FC236}">
                <a16:creationId xmlns:a16="http://schemas.microsoft.com/office/drawing/2014/main" id="{9ACE24E8-E78A-426E-9C43-C1E617AF364B}"/>
              </a:ext>
            </a:extLst>
          </p:cNvPr>
          <p:cNvPicPr>
            <a:picLocks noChangeAspect="1"/>
          </p:cNvPicPr>
          <p:nvPr/>
        </p:nvPicPr>
        <p:blipFill>
          <a:blip r:embed="rId3"/>
          <a:stretch>
            <a:fillRect/>
          </a:stretch>
        </p:blipFill>
        <p:spPr>
          <a:xfrm>
            <a:off x="302164" y="2195677"/>
            <a:ext cx="9034188" cy="428860"/>
          </a:xfrm>
          <a:prstGeom prst="rect">
            <a:avLst/>
          </a:prstGeom>
        </p:spPr>
      </p:pic>
    </p:spTree>
    <p:extLst>
      <p:ext uri="{BB962C8B-B14F-4D97-AF65-F5344CB8AC3E}">
        <p14:creationId xmlns:p14="http://schemas.microsoft.com/office/powerpoint/2010/main" val="8887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568411" y="3300291"/>
            <a:ext cx="9106930" cy="3233132"/>
          </a:xfrm>
        </p:spPr>
        <p:txBody>
          <a:bodyPr>
            <a:normAutofit lnSpcReduction="10000"/>
          </a:bodyPr>
          <a:lstStyle/>
          <a:p>
            <a:r>
              <a:rPr lang="en-US" sz="2000" dirty="0"/>
              <a:t>Plans should be approximately 50% complete (bridge portion approximately 25% complete)</a:t>
            </a:r>
          </a:p>
          <a:p>
            <a:r>
              <a:rPr lang="en-US" sz="2000" dirty="0"/>
              <a:t>Should include:</a:t>
            </a:r>
          </a:p>
          <a:p>
            <a:pPr lvl="1"/>
            <a:r>
              <a:rPr lang="en-US" sz="2000" dirty="0"/>
              <a:t>Title Sheet</a:t>
            </a:r>
          </a:p>
          <a:p>
            <a:pPr lvl="1"/>
            <a:r>
              <a:rPr lang="en-US" sz="2000" dirty="0"/>
              <a:t>Plan/Profile Sheets (Including worst case ROW limits)</a:t>
            </a:r>
          </a:p>
          <a:p>
            <a:pPr lvl="1"/>
            <a:r>
              <a:rPr lang="en-US" sz="2000" dirty="0"/>
              <a:t>Bridge Plan and Construction Layout sheets</a:t>
            </a:r>
          </a:p>
          <a:p>
            <a:pPr lvl="1"/>
            <a:r>
              <a:rPr lang="en-US" sz="2000" dirty="0"/>
              <a:t>Traffic Control and Phasing</a:t>
            </a:r>
          </a:p>
          <a:p>
            <a:pPr lvl="1"/>
            <a:r>
              <a:rPr lang="en-US" sz="2000" dirty="0"/>
              <a:t>Preliminary cross sections</a:t>
            </a:r>
          </a:p>
          <a:p>
            <a:endParaRPr lang="en-US" dirty="0"/>
          </a:p>
          <a:p>
            <a:pPr lvl="1"/>
            <a:endParaRPr lang="en-US" dirty="0"/>
          </a:p>
        </p:txBody>
      </p:sp>
      <p:pic>
        <p:nvPicPr>
          <p:cNvPr id="5" name="Picture 4">
            <a:extLst>
              <a:ext uri="{FF2B5EF4-FFF2-40B4-BE49-F238E27FC236}">
                <a16:creationId xmlns:a16="http://schemas.microsoft.com/office/drawing/2014/main" id="{9ACE24E8-E78A-426E-9C43-C1E617AF364B}"/>
              </a:ext>
            </a:extLst>
          </p:cNvPr>
          <p:cNvPicPr>
            <a:picLocks noChangeAspect="1"/>
          </p:cNvPicPr>
          <p:nvPr/>
        </p:nvPicPr>
        <p:blipFill>
          <a:blip r:embed="rId3"/>
          <a:stretch>
            <a:fillRect/>
          </a:stretch>
        </p:blipFill>
        <p:spPr>
          <a:xfrm>
            <a:off x="264888" y="2195676"/>
            <a:ext cx="9025387" cy="807015"/>
          </a:xfrm>
          <a:prstGeom prst="rect">
            <a:avLst/>
          </a:prstGeom>
        </p:spPr>
      </p:pic>
    </p:spTree>
    <p:extLst>
      <p:ext uri="{BB962C8B-B14F-4D97-AF65-F5344CB8AC3E}">
        <p14:creationId xmlns:p14="http://schemas.microsoft.com/office/powerpoint/2010/main" val="11977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FA0F44-CB13-45B5-AEDA-A94258351760}"/>
              </a:ext>
            </a:extLst>
          </p:cNvPr>
          <p:cNvPicPr>
            <a:picLocks noChangeAspect="1"/>
          </p:cNvPicPr>
          <p:nvPr/>
        </p:nvPicPr>
        <p:blipFill>
          <a:blip r:embed="rId2"/>
          <a:stretch>
            <a:fillRect/>
          </a:stretch>
        </p:blipFill>
        <p:spPr>
          <a:xfrm>
            <a:off x="281799" y="432769"/>
            <a:ext cx="9038678" cy="1367243"/>
          </a:xfrm>
          <a:prstGeom prst="rect">
            <a:avLst/>
          </a:prstGeom>
        </p:spPr>
      </p:pic>
      <p:sp>
        <p:nvSpPr>
          <p:cNvPr id="3" name="Content Placeholder 2">
            <a:extLst>
              <a:ext uri="{FF2B5EF4-FFF2-40B4-BE49-F238E27FC236}">
                <a16:creationId xmlns:a16="http://schemas.microsoft.com/office/drawing/2014/main" id="{8A1B1513-086A-4D17-B637-538E0B9033AC}"/>
              </a:ext>
            </a:extLst>
          </p:cNvPr>
          <p:cNvSpPr>
            <a:spLocks noGrp="1"/>
          </p:cNvSpPr>
          <p:nvPr>
            <p:ph idx="1"/>
          </p:nvPr>
        </p:nvSpPr>
        <p:spPr>
          <a:xfrm>
            <a:off x="240956" y="1971938"/>
            <a:ext cx="10435281" cy="4601857"/>
          </a:xfrm>
        </p:spPr>
        <p:txBody>
          <a:bodyPr>
            <a:noAutofit/>
          </a:bodyPr>
          <a:lstStyle/>
          <a:p>
            <a:r>
              <a:rPr lang="en-US" sz="2000" dirty="0"/>
              <a:t>After Field Check but before Office Check</a:t>
            </a:r>
          </a:p>
          <a:p>
            <a:pPr lvl="1"/>
            <a:r>
              <a:rPr lang="en-US" sz="2000" dirty="0"/>
              <a:t>KDOT should complete NEPA review and issue Environmental Clearance Statement</a:t>
            </a:r>
          </a:p>
          <a:p>
            <a:pPr lvl="2"/>
            <a:r>
              <a:rPr lang="en-US" sz="2000" dirty="0"/>
              <a:t>Exception would be if additional detailed study or mitigation must be performed by LPA</a:t>
            </a:r>
          </a:p>
          <a:p>
            <a:pPr lvl="1"/>
            <a:r>
              <a:rPr lang="en-US" sz="2000" dirty="0"/>
              <a:t>KDOT should issue Design Summary Document (DSD)</a:t>
            </a:r>
          </a:p>
          <a:p>
            <a:pPr lvl="1"/>
            <a:r>
              <a:rPr lang="en-US" sz="2000" dirty="0"/>
              <a:t>KDOT should provide required forms and procedures to begin ROW acquisition process to LPA</a:t>
            </a:r>
          </a:p>
          <a:p>
            <a:pPr lvl="1"/>
            <a:r>
              <a:rPr lang="en-US" sz="2000" dirty="0"/>
              <a:t>LPA should begin ROW acquisition and Utility Relocation Coordination</a:t>
            </a:r>
          </a:p>
          <a:p>
            <a:pPr lvl="2"/>
            <a:r>
              <a:rPr lang="en-US" sz="2000" dirty="0"/>
              <a:t>REMEMBER-All persons directly involved in ROW acquisition MUST be certified through the ROWCP (</a:t>
            </a:r>
            <a:r>
              <a:rPr lang="en-US" sz="2000" dirty="0">
                <a:hlinkClick r:id="rId3"/>
              </a:rPr>
              <a:t>http://kutc.ku.edu/training-webinars#</a:t>
            </a:r>
            <a:r>
              <a:rPr lang="en-US" sz="2000" dirty="0"/>
              <a:t>) </a:t>
            </a:r>
          </a:p>
          <a:p>
            <a:pPr lvl="1"/>
            <a:r>
              <a:rPr lang="en-US" sz="2000" dirty="0"/>
              <a:t>Consultant should determine what permits are required and begin permit application process.</a:t>
            </a:r>
          </a:p>
          <a:p>
            <a:endParaRPr lang="en-US" sz="2000" dirty="0"/>
          </a:p>
          <a:p>
            <a:pPr lvl="1"/>
            <a:endParaRPr lang="en-US" sz="2000" dirty="0"/>
          </a:p>
        </p:txBody>
      </p:sp>
    </p:spTree>
    <p:extLst>
      <p:ext uri="{BB962C8B-B14F-4D97-AF65-F5344CB8AC3E}">
        <p14:creationId xmlns:p14="http://schemas.microsoft.com/office/powerpoint/2010/main" val="322767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365</TotalTime>
  <Words>801</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What you need to know about Local Public Authority (LPA) owned projects</vt:lpstr>
      <vt:lpstr>General comments:</vt:lpstr>
      <vt:lpstr>Project Schedule (RUPIS)</vt:lpstr>
      <vt:lpstr>Project Schedule (RUPIS)</vt:lpstr>
      <vt:lpstr>This is a guide…</vt:lpstr>
      <vt:lpstr>This is a guide…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After Project Letting…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need to know about Local Public Authority (LPA) owned projects</dc:title>
  <dc:creator>Tod Salfrank [KDOT]</dc:creator>
  <cp:lastModifiedBy>Tod Salfrank [KDOT]</cp:lastModifiedBy>
  <cp:revision>62</cp:revision>
  <dcterms:created xsi:type="dcterms:W3CDTF">2018-07-05T15:33:16Z</dcterms:created>
  <dcterms:modified xsi:type="dcterms:W3CDTF">2018-10-08T15:48:50Z</dcterms:modified>
</cp:coreProperties>
</file>