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sldIdLst>
    <p:sldId id="281" r:id="rId3"/>
    <p:sldId id="287" r:id="rId4"/>
    <p:sldId id="260" r:id="rId5"/>
    <p:sldId id="279" r:id="rId6"/>
    <p:sldId id="275" r:id="rId7"/>
    <p:sldId id="276" r:id="rId8"/>
    <p:sldId id="277" r:id="rId9"/>
    <p:sldId id="280" r:id="rId10"/>
    <p:sldId id="286" r:id="rId11"/>
    <p:sldId id="283" r:id="rId12"/>
    <p:sldId id="284" r:id="rId13"/>
    <p:sldId id="285" r:id="rId14"/>
    <p:sldId id="288" r:id="rId15"/>
    <p:sldId id="278" r:id="rId16"/>
    <p:sldId id="282"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A35"/>
    <a:srgbClr val="023E73"/>
    <a:srgbClr val="E4F13B"/>
    <a:srgbClr val="9C412A"/>
    <a:srgbClr val="B7472A"/>
    <a:srgbClr val="515352"/>
    <a:srgbClr val="F26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68" autoAdjust="0"/>
    <p:restoredTop sz="94660"/>
  </p:normalViewPr>
  <p:slideViewPr>
    <p:cSldViewPr snapToGrid="0">
      <p:cViewPr varScale="1">
        <p:scale>
          <a:sx n="72" d="100"/>
          <a:sy n="72" d="100"/>
        </p:scale>
        <p:origin x="1152" y="66"/>
      </p:cViewPr>
      <p:guideLst>
        <p:guide orient="horz" pos="1248"/>
        <p:guide pos="576"/>
      </p:guideLst>
    </p:cSldViewPr>
  </p:slideViewPr>
  <p:notesTextViewPr>
    <p:cViewPr>
      <p:scale>
        <a:sx n="1" d="1"/>
        <a:sy n="1" d="1"/>
      </p:scale>
      <p:origin x="0" y="0"/>
    </p:cViewPr>
  </p:notesTextViewPr>
  <p:sorterViewPr>
    <p:cViewPr>
      <p:scale>
        <a:sx n="100" d="100"/>
        <a:sy n="100" d="100"/>
      </p:scale>
      <p:origin x="0" y="-3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Photo Title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EE21DEE-FB39-4BE3-930C-78A9F06A2609}"/>
              </a:ext>
            </a:extLst>
          </p:cNvPr>
          <p:cNvCxnSpPr>
            <a:cxnSpLocks/>
          </p:cNvCxnSpPr>
          <p:nvPr userDrawn="1"/>
        </p:nvCxnSpPr>
        <p:spPr>
          <a:xfrm flipH="1">
            <a:off x="8389861" y="3320766"/>
            <a:ext cx="2819401"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DDD092-0DB7-49EB-B421-EB26460023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0242" y="1660310"/>
            <a:ext cx="2366462" cy="1296189"/>
          </a:xfrm>
          <a:prstGeom prst="rect">
            <a:avLst/>
          </a:prstGeom>
        </p:spPr>
      </p:pic>
      <p:cxnSp>
        <p:nvCxnSpPr>
          <p:cNvPr id="5" name="Straight Connector 4">
            <a:extLst>
              <a:ext uri="{FF2B5EF4-FFF2-40B4-BE49-F238E27FC236}">
                <a16:creationId xmlns:a16="http://schemas.microsoft.com/office/drawing/2014/main" id="{096BC94E-AF29-46DF-9D36-A1BFA23C335C}"/>
              </a:ext>
            </a:extLst>
          </p:cNvPr>
          <p:cNvCxnSpPr>
            <a:cxnSpLocks/>
          </p:cNvCxnSpPr>
          <p:nvPr userDrawn="1"/>
        </p:nvCxnSpPr>
        <p:spPr>
          <a:xfrm>
            <a:off x="6827360" y="0"/>
            <a:ext cx="0" cy="685800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A3E7C192-272B-4B1E-8EE4-03C380BB5740}"/>
              </a:ext>
            </a:extLst>
          </p:cNvPr>
          <p:cNvSpPr>
            <a:spLocks noGrp="1"/>
          </p:cNvSpPr>
          <p:nvPr>
            <p:ph type="pic" sz="quarter" idx="10"/>
          </p:nvPr>
        </p:nvSpPr>
        <p:spPr>
          <a:xfrm>
            <a:off x="301" y="0"/>
            <a:ext cx="6737377" cy="6858000"/>
          </a:xfrm>
        </p:spPr>
        <p:txBody>
          <a:bodyPr/>
          <a:lstStyle/>
          <a:p>
            <a:endParaRPr lang="en-US" dirty="0"/>
          </a:p>
        </p:txBody>
      </p:sp>
      <p:sp>
        <p:nvSpPr>
          <p:cNvPr id="9" name="Rectangle 8">
            <a:extLst>
              <a:ext uri="{FF2B5EF4-FFF2-40B4-BE49-F238E27FC236}">
                <a16:creationId xmlns:a16="http://schemas.microsoft.com/office/drawing/2014/main" id="{570A383E-1894-4369-870D-2311D0A8F2B9}"/>
              </a:ext>
            </a:extLst>
          </p:cNvPr>
          <p:cNvSpPr/>
          <p:nvPr userDrawn="1"/>
        </p:nvSpPr>
        <p:spPr>
          <a:xfrm>
            <a:off x="10226842" y="5558589"/>
            <a:ext cx="1964841" cy="129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0F29BC5-CA8B-4118-82B4-CB4EBD553862}"/>
              </a:ext>
            </a:extLst>
          </p:cNvPr>
          <p:cNvSpPr>
            <a:spLocks noGrp="1"/>
          </p:cNvSpPr>
          <p:nvPr>
            <p:ph type="title"/>
          </p:nvPr>
        </p:nvSpPr>
        <p:spPr>
          <a:xfrm>
            <a:off x="8193505" y="3799842"/>
            <a:ext cx="3501189" cy="1903127"/>
          </a:xfrm>
        </p:spPr>
        <p:txBody>
          <a:bodyPr>
            <a:normAutofit/>
          </a:bodyPr>
          <a:lstStyle>
            <a:lvl1pPr algn="ctr">
              <a:defRPr sz="3200" b="1"/>
            </a:lvl1pPr>
          </a:lstStyle>
          <a:p>
            <a:r>
              <a:rPr lang="en-US" dirty="0"/>
              <a:t>Click to edit Master title style</a:t>
            </a:r>
          </a:p>
        </p:txBody>
      </p:sp>
    </p:spTree>
    <p:extLst>
      <p:ext uri="{BB962C8B-B14F-4D97-AF65-F5344CB8AC3E}">
        <p14:creationId xmlns:p14="http://schemas.microsoft.com/office/powerpoint/2010/main" val="400823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KDOT 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0A383E-1894-4369-870D-2311D0A8F2B9}"/>
              </a:ext>
            </a:extLst>
          </p:cNvPr>
          <p:cNvSpPr/>
          <p:nvPr userDrawn="1"/>
        </p:nvSpPr>
        <p:spPr>
          <a:xfrm>
            <a:off x="10226842" y="5558589"/>
            <a:ext cx="1964841" cy="129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yellow flower&#10;&#10;Description automatically generated">
            <a:extLst>
              <a:ext uri="{FF2B5EF4-FFF2-40B4-BE49-F238E27FC236}">
                <a16:creationId xmlns:a16="http://schemas.microsoft.com/office/drawing/2014/main" id="{28DBFC90-893D-4953-977E-DC9CD89794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6" t="9653" r="19470" b="5969"/>
          <a:stretch/>
        </p:blipFill>
        <p:spPr>
          <a:xfrm>
            <a:off x="2438401" y="16038"/>
            <a:ext cx="9753600" cy="6858000"/>
          </a:xfrm>
          <a:prstGeom prst="rect">
            <a:avLst/>
          </a:prstGeom>
        </p:spPr>
      </p:pic>
      <p:sp>
        <p:nvSpPr>
          <p:cNvPr id="17" name="Freeform: Shape 16">
            <a:extLst>
              <a:ext uri="{FF2B5EF4-FFF2-40B4-BE49-F238E27FC236}">
                <a16:creationId xmlns:a16="http://schemas.microsoft.com/office/drawing/2014/main" id="{0D844553-3D80-4467-81C1-73611A557DEB}"/>
              </a:ext>
            </a:extLst>
          </p:cNvPr>
          <p:cNvSpPr/>
          <p:nvPr userDrawn="1"/>
        </p:nvSpPr>
        <p:spPr>
          <a:xfrm>
            <a:off x="-27401" y="-13317"/>
            <a:ext cx="8336132" cy="6871317"/>
          </a:xfrm>
          <a:custGeom>
            <a:avLst/>
            <a:gdLst>
              <a:gd name="connsiteX0" fmla="*/ 17755 w 8336132"/>
              <a:gd name="connsiteY0" fmla="*/ 8878 h 6871317"/>
              <a:gd name="connsiteX1" fmla="*/ 0 w 8336132"/>
              <a:gd name="connsiteY1" fmla="*/ 6853561 h 6871317"/>
              <a:gd name="connsiteX2" fmla="*/ 3764132 w 8336132"/>
              <a:gd name="connsiteY2" fmla="*/ 6871317 h 6871317"/>
              <a:gd name="connsiteX3" fmla="*/ 8336132 w 8336132"/>
              <a:gd name="connsiteY3" fmla="*/ 0 h 6871317"/>
              <a:gd name="connsiteX4" fmla="*/ 17755 w 8336132"/>
              <a:gd name="connsiteY4" fmla="*/ 8878 h 687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132" h="6871317">
                <a:moveTo>
                  <a:pt x="17755" y="8878"/>
                </a:moveTo>
                <a:cubicBezTo>
                  <a:pt x="11837" y="2290439"/>
                  <a:pt x="5918" y="4572000"/>
                  <a:pt x="0" y="6853561"/>
                </a:cubicBezTo>
                <a:lnTo>
                  <a:pt x="3764132" y="6871317"/>
                </a:lnTo>
                <a:lnTo>
                  <a:pt x="8336132" y="0"/>
                </a:lnTo>
                <a:lnTo>
                  <a:pt x="17755" y="8878"/>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3F7C"/>
              </a:solidFill>
            </a:endParaRPr>
          </a:p>
        </p:txBody>
      </p:sp>
      <p:cxnSp>
        <p:nvCxnSpPr>
          <p:cNvPr id="18" name="Straight Connector 17">
            <a:extLst>
              <a:ext uri="{FF2B5EF4-FFF2-40B4-BE49-F238E27FC236}">
                <a16:creationId xmlns:a16="http://schemas.microsoft.com/office/drawing/2014/main" id="{31072F3E-73D4-4F68-AD3E-17E46CD40ED7}"/>
              </a:ext>
            </a:extLst>
          </p:cNvPr>
          <p:cNvCxnSpPr>
            <a:cxnSpLocks/>
          </p:cNvCxnSpPr>
          <p:nvPr userDrawn="1"/>
        </p:nvCxnSpPr>
        <p:spPr>
          <a:xfrm flipV="1">
            <a:off x="3209963" y="2725"/>
            <a:ext cx="5098927" cy="76581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10C79C3-0C29-4F0A-9DC2-DDB139B88DC4}"/>
              </a:ext>
            </a:extLst>
          </p:cNvPr>
          <p:cNvSpPr>
            <a:spLocks noGrp="1"/>
          </p:cNvSpPr>
          <p:nvPr>
            <p:ph type="title"/>
          </p:nvPr>
        </p:nvSpPr>
        <p:spPr>
          <a:xfrm>
            <a:off x="838200" y="365125"/>
            <a:ext cx="3781926" cy="5193464"/>
          </a:xfrm>
        </p:spPr>
        <p:txBody>
          <a:bodyPr/>
          <a:lstStyle>
            <a:lvl1pPr>
              <a:defRPr b="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3140B9BB-D11E-425B-81E5-8132D819A2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3599" y="5434915"/>
            <a:ext cx="1766564" cy="954068"/>
          </a:xfrm>
          <a:prstGeom prst="rect">
            <a:avLst/>
          </a:prstGeom>
        </p:spPr>
      </p:pic>
    </p:spTree>
    <p:extLst>
      <p:ext uri="{BB962C8B-B14F-4D97-AF65-F5344CB8AC3E}">
        <p14:creationId xmlns:p14="http://schemas.microsoft.com/office/powerpoint/2010/main" val="214931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ue Divided KDOT wheat">
    <p:bg>
      <p:bgRef idx="1001">
        <a:schemeClr val="bg1"/>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0CD265-8F73-4AC1-80DA-AD93CAD34488}"/>
              </a:ext>
            </a:extLst>
          </p:cNvPr>
          <p:cNvSpPr/>
          <p:nvPr userDrawn="1"/>
        </p:nvSpPr>
        <p:spPr>
          <a:xfrm>
            <a:off x="-22578" y="-13317"/>
            <a:ext cx="8336132" cy="6871317"/>
          </a:xfrm>
          <a:custGeom>
            <a:avLst/>
            <a:gdLst>
              <a:gd name="connsiteX0" fmla="*/ 17755 w 8336132"/>
              <a:gd name="connsiteY0" fmla="*/ 8878 h 6871317"/>
              <a:gd name="connsiteX1" fmla="*/ 0 w 8336132"/>
              <a:gd name="connsiteY1" fmla="*/ 6853561 h 6871317"/>
              <a:gd name="connsiteX2" fmla="*/ 3764132 w 8336132"/>
              <a:gd name="connsiteY2" fmla="*/ 6871317 h 6871317"/>
              <a:gd name="connsiteX3" fmla="*/ 8336132 w 8336132"/>
              <a:gd name="connsiteY3" fmla="*/ 0 h 6871317"/>
              <a:gd name="connsiteX4" fmla="*/ 17755 w 8336132"/>
              <a:gd name="connsiteY4" fmla="*/ 8878 h 687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132" h="6871317">
                <a:moveTo>
                  <a:pt x="17755" y="8878"/>
                </a:moveTo>
                <a:cubicBezTo>
                  <a:pt x="11837" y="2290439"/>
                  <a:pt x="5918" y="4572000"/>
                  <a:pt x="0" y="6853561"/>
                </a:cubicBezTo>
                <a:lnTo>
                  <a:pt x="3764132" y="6871317"/>
                </a:lnTo>
                <a:lnTo>
                  <a:pt x="8336132" y="0"/>
                </a:lnTo>
                <a:lnTo>
                  <a:pt x="17755" y="8878"/>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27345FF1-5A20-4F57-AE25-77CE6461D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25" y="246555"/>
            <a:ext cx="11749113" cy="6611445"/>
          </a:xfrm>
          <a:prstGeom prst="rect">
            <a:avLst/>
          </a:prstGeom>
        </p:spPr>
      </p:pic>
      <p:sp>
        <p:nvSpPr>
          <p:cNvPr id="5" name="Text Placeholder 4">
            <a:extLst>
              <a:ext uri="{FF2B5EF4-FFF2-40B4-BE49-F238E27FC236}">
                <a16:creationId xmlns:a16="http://schemas.microsoft.com/office/drawing/2014/main" id="{9274900F-B215-486A-9CA7-605DB59C6EFA}"/>
              </a:ext>
            </a:extLst>
          </p:cNvPr>
          <p:cNvSpPr>
            <a:spLocks noGrp="1"/>
          </p:cNvSpPr>
          <p:nvPr>
            <p:ph type="body" sz="quarter" idx="10"/>
          </p:nvPr>
        </p:nvSpPr>
        <p:spPr>
          <a:xfrm>
            <a:off x="2219325" y="1104900"/>
            <a:ext cx="4343400" cy="428625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4FFCA84E-660C-4108-9CE5-A11454242449}"/>
              </a:ext>
            </a:extLst>
          </p:cNvPr>
          <p:cNvSpPr>
            <a:spLocks noGrp="1"/>
          </p:cNvSpPr>
          <p:nvPr>
            <p:ph type="body" sz="quarter" idx="11"/>
          </p:nvPr>
        </p:nvSpPr>
        <p:spPr>
          <a:xfrm>
            <a:off x="7610475" y="1104900"/>
            <a:ext cx="4343400" cy="4286250"/>
          </a:xfr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79739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ue Divided KDOT">
    <p:bg>
      <p:bgRef idx="1001">
        <a:schemeClr val="bg1"/>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0CD265-8F73-4AC1-80DA-AD93CAD34488}"/>
              </a:ext>
            </a:extLst>
          </p:cNvPr>
          <p:cNvSpPr/>
          <p:nvPr userDrawn="1"/>
        </p:nvSpPr>
        <p:spPr>
          <a:xfrm>
            <a:off x="-22578" y="-13317"/>
            <a:ext cx="8336132" cy="6871317"/>
          </a:xfrm>
          <a:custGeom>
            <a:avLst/>
            <a:gdLst>
              <a:gd name="connsiteX0" fmla="*/ 17755 w 8336132"/>
              <a:gd name="connsiteY0" fmla="*/ 8878 h 6871317"/>
              <a:gd name="connsiteX1" fmla="*/ 0 w 8336132"/>
              <a:gd name="connsiteY1" fmla="*/ 6853561 h 6871317"/>
              <a:gd name="connsiteX2" fmla="*/ 3764132 w 8336132"/>
              <a:gd name="connsiteY2" fmla="*/ 6871317 h 6871317"/>
              <a:gd name="connsiteX3" fmla="*/ 8336132 w 8336132"/>
              <a:gd name="connsiteY3" fmla="*/ 0 h 6871317"/>
              <a:gd name="connsiteX4" fmla="*/ 17755 w 8336132"/>
              <a:gd name="connsiteY4" fmla="*/ 8878 h 687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132" h="6871317">
                <a:moveTo>
                  <a:pt x="17755" y="8878"/>
                </a:moveTo>
                <a:cubicBezTo>
                  <a:pt x="11837" y="2290439"/>
                  <a:pt x="5918" y="4572000"/>
                  <a:pt x="0" y="6853561"/>
                </a:cubicBezTo>
                <a:lnTo>
                  <a:pt x="3764132" y="6871317"/>
                </a:lnTo>
                <a:lnTo>
                  <a:pt x="8336132" y="0"/>
                </a:lnTo>
                <a:lnTo>
                  <a:pt x="17755" y="8878"/>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274900F-B215-486A-9CA7-605DB59C6EFA}"/>
              </a:ext>
            </a:extLst>
          </p:cNvPr>
          <p:cNvSpPr>
            <a:spLocks noGrp="1"/>
          </p:cNvSpPr>
          <p:nvPr>
            <p:ph type="body" sz="quarter" idx="10"/>
          </p:nvPr>
        </p:nvSpPr>
        <p:spPr>
          <a:xfrm>
            <a:off x="625642" y="1104900"/>
            <a:ext cx="5937083" cy="428625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4FFCA84E-660C-4108-9CE5-A11454242449}"/>
              </a:ext>
            </a:extLst>
          </p:cNvPr>
          <p:cNvSpPr>
            <a:spLocks noGrp="1"/>
          </p:cNvSpPr>
          <p:nvPr>
            <p:ph type="body" sz="quarter" idx="11"/>
          </p:nvPr>
        </p:nvSpPr>
        <p:spPr>
          <a:xfrm>
            <a:off x="7610475" y="1104900"/>
            <a:ext cx="4343400" cy="4286250"/>
          </a:xfr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843300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nne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8820-B3B6-4E32-9AD3-EC63D10A652F}"/>
              </a:ext>
            </a:extLst>
          </p:cNvPr>
          <p:cNvSpPr>
            <a:spLocks noGrp="1"/>
          </p:cNvSpPr>
          <p:nvPr>
            <p:ph type="ctrTitle"/>
          </p:nvPr>
        </p:nvSpPr>
        <p:spPr>
          <a:xfrm>
            <a:off x="1524000" y="1122363"/>
            <a:ext cx="9144000" cy="2387600"/>
          </a:xfrm>
        </p:spPr>
        <p:txBody>
          <a:bodyPr anchor="b">
            <a:normAutofit/>
          </a:bodyPr>
          <a:lstStyle>
            <a:lvl1pPr algn="ctr">
              <a:defRPr sz="4800" b="1"/>
            </a:lvl1pPr>
          </a:lstStyle>
          <a:p>
            <a:r>
              <a:rPr lang="en-US" dirty="0"/>
              <a:t>Click to edit Master title style</a:t>
            </a:r>
          </a:p>
        </p:txBody>
      </p:sp>
      <p:sp>
        <p:nvSpPr>
          <p:cNvPr id="3" name="Subtitle 2">
            <a:extLst>
              <a:ext uri="{FF2B5EF4-FFF2-40B4-BE49-F238E27FC236}">
                <a16:creationId xmlns:a16="http://schemas.microsoft.com/office/drawing/2014/main" id="{9DBF5701-4BB9-4D9D-AEE0-8E921EEDA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CE5B23E-9B48-49C8-A838-9980DFF6BB3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99" t="50000" r="99" b="29452"/>
          <a:stretch/>
        </p:blipFill>
        <p:spPr>
          <a:xfrm>
            <a:off x="0" y="0"/>
            <a:ext cx="12192000" cy="1311000"/>
          </a:xfrm>
          <a:prstGeom prst="rect">
            <a:avLst/>
          </a:prstGeom>
          <a:solidFill>
            <a:schemeClr val="accent1"/>
          </a:solidFill>
        </p:spPr>
      </p:pic>
    </p:spTree>
    <p:extLst>
      <p:ext uri="{BB962C8B-B14F-4D97-AF65-F5344CB8AC3E}">
        <p14:creationId xmlns:p14="http://schemas.microsoft.com/office/powerpoint/2010/main" val="443272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anner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5FEF-2813-423B-A40B-9F58A1DC4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311F06-EB64-4243-AB73-52E3561A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6C085FAE-2200-44C9-96E1-BD3D260C668A}"/>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99" t="50000" r="99" b="29452"/>
          <a:stretch/>
        </p:blipFill>
        <p:spPr>
          <a:xfrm>
            <a:off x="0" y="0"/>
            <a:ext cx="12192000" cy="1311000"/>
          </a:xfrm>
          <a:prstGeom prst="rect">
            <a:avLst/>
          </a:prstGeom>
          <a:solidFill>
            <a:schemeClr val="accent1"/>
          </a:solidFill>
        </p:spPr>
      </p:pic>
    </p:spTree>
    <p:extLst>
      <p:ext uri="{BB962C8B-B14F-4D97-AF65-F5344CB8AC3E}">
        <p14:creationId xmlns:p14="http://schemas.microsoft.com/office/powerpoint/2010/main" val="3631778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nner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E5B23E-9B48-49C8-A838-9980DFF6BB3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99" t="50000" r="99" b="29452"/>
          <a:stretch/>
        </p:blipFill>
        <p:spPr>
          <a:xfrm>
            <a:off x="0" y="0"/>
            <a:ext cx="12192000" cy="1311000"/>
          </a:xfrm>
          <a:prstGeom prst="rect">
            <a:avLst/>
          </a:prstGeom>
          <a:solidFill>
            <a:schemeClr val="accent1"/>
          </a:solidFill>
        </p:spPr>
      </p:pic>
      <p:sp>
        <p:nvSpPr>
          <p:cNvPr id="2" name="Title 1">
            <a:extLst>
              <a:ext uri="{FF2B5EF4-FFF2-40B4-BE49-F238E27FC236}">
                <a16:creationId xmlns:a16="http://schemas.microsoft.com/office/drawing/2014/main" id="{C7108820-B3B6-4E32-9AD3-EC63D10A652F}"/>
              </a:ext>
            </a:extLst>
          </p:cNvPr>
          <p:cNvSpPr>
            <a:spLocks noGrp="1"/>
          </p:cNvSpPr>
          <p:nvPr>
            <p:ph type="ctrTitle"/>
          </p:nvPr>
        </p:nvSpPr>
        <p:spPr>
          <a:xfrm>
            <a:off x="875606" y="502920"/>
            <a:ext cx="9144000" cy="548495"/>
          </a:xfrm>
        </p:spPr>
        <p:txBody>
          <a:bodyPr anchor="b">
            <a:normAutofit/>
          </a:bodyPr>
          <a:lstStyle>
            <a:lvl1pPr algn="l">
              <a:defRPr sz="4800" b="0">
                <a:solidFill>
                  <a:schemeClr val="bg1"/>
                </a:solidFill>
                <a:effectLst/>
              </a:defRPr>
            </a:lvl1pPr>
          </a:lstStyle>
          <a:p>
            <a:r>
              <a:rPr lang="en-US" dirty="0"/>
              <a:t>Click to edit Master title style</a:t>
            </a:r>
          </a:p>
        </p:txBody>
      </p:sp>
      <p:sp>
        <p:nvSpPr>
          <p:cNvPr id="8" name="Content Placeholder 7">
            <a:extLst>
              <a:ext uri="{FF2B5EF4-FFF2-40B4-BE49-F238E27FC236}">
                <a16:creationId xmlns:a16="http://schemas.microsoft.com/office/drawing/2014/main" id="{B602CBE2-1D02-43F4-918A-6E3AD13411CF}"/>
              </a:ext>
            </a:extLst>
          </p:cNvPr>
          <p:cNvSpPr>
            <a:spLocks noGrp="1"/>
          </p:cNvSpPr>
          <p:nvPr>
            <p:ph sz="quarter" idx="10"/>
          </p:nvPr>
        </p:nvSpPr>
        <p:spPr>
          <a:xfrm>
            <a:off x="876299" y="1571625"/>
            <a:ext cx="9946871" cy="439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lor Burst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EC567A-8CC7-404D-A536-17336C506CB0}"/>
              </a:ext>
            </a:extLst>
          </p:cNvPr>
          <p:cNvSpPr/>
          <p:nvPr userDrawn="1"/>
        </p:nvSpPr>
        <p:spPr>
          <a:xfrm>
            <a:off x="0" y="-13100"/>
            <a:ext cx="12192000" cy="133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9CE55606-53DF-4E84-8E6D-E69F9C9274C2}"/>
              </a:ext>
            </a:extLst>
          </p:cNvPr>
          <p:cNvSpPr>
            <a:spLocks noGrp="1"/>
          </p:cNvSpPr>
          <p:nvPr>
            <p:ph type="title"/>
          </p:nvPr>
        </p:nvSpPr>
        <p:spPr>
          <a:xfrm>
            <a:off x="838200" y="306797"/>
            <a:ext cx="10515600" cy="945876"/>
          </a:xfrm>
        </p:spPr>
        <p:txBody>
          <a:bodyPr/>
          <a:lstStyle>
            <a:lvl1pPr>
              <a:defRPr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AB6C0B87-A017-4DDB-9461-7FD5FC3EA4D2}"/>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ight Triangle 9">
            <a:extLst>
              <a:ext uri="{FF2B5EF4-FFF2-40B4-BE49-F238E27FC236}">
                <a16:creationId xmlns:a16="http://schemas.microsoft.com/office/drawing/2014/main" id="{9C1FEB59-60FC-465E-9AC7-0A566BB2B8F8}"/>
              </a:ext>
            </a:extLst>
          </p:cNvPr>
          <p:cNvSpPr/>
          <p:nvPr userDrawn="1"/>
        </p:nvSpPr>
        <p:spPr bwMode="auto">
          <a:xfrm flipV="1">
            <a:off x="-12032" y="1311001"/>
            <a:ext cx="12192000" cy="314595"/>
          </a:xfrm>
          <a:custGeom>
            <a:avLst/>
            <a:gdLst>
              <a:gd name="connsiteX0" fmla="*/ 0 w 9144000"/>
              <a:gd name="connsiteY0" fmla="*/ 234950 h 234950"/>
              <a:gd name="connsiteX1" fmla="*/ 0 w 9144000"/>
              <a:gd name="connsiteY1" fmla="*/ 0 h 234950"/>
              <a:gd name="connsiteX2" fmla="*/ 9144000 w 9144000"/>
              <a:gd name="connsiteY2" fmla="*/ 234950 h 234950"/>
              <a:gd name="connsiteX3" fmla="*/ 0 w 9144000"/>
              <a:gd name="connsiteY3" fmla="*/ 234950 h 234950"/>
              <a:gd name="connsiteX0" fmla="*/ 12700 w 9156700"/>
              <a:gd name="connsiteY0" fmla="*/ 69850 h 69850"/>
              <a:gd name="connsiteX1" fmla="*/ 0 w 9156700"/>
              <a:gd name="connsiteY1" fmla="*/ 0 h 69850"/>
              <a:gd name="connsiteX2" fmla="*/ 9156700 w 9156700"/>
              <a:gd name="connsiteY2" fmla="*/ 69850 h 69850"/>
              <a:gd name="connsiteX3" fmla="*/ 12700 w 9156700"/>
              <a:gd name="connsiteY3" fmla="*/ 69850 h 69850"/>
              <a:gd name="connsiteX0" fmla="*/ 12700 w 9156700"/>
              <a:gd name="connsiteY0" fmla="*/ 139700 h 139700"/>
              <a:gd name="connsiteX1" fmla="*/ 0 w 9156700"/>
              <a:gd name="connsiteY1" fmla="*/ 0 h 139700"/>
              <a:gd name="connsiteX2" fmla="*/ 9156700 w 9156700"/>
              <a:gd name="connsiteY2" fmla="*/ 139700 h 139700"/>
              <a:gd name="connsiteX3" fmla="*/ 12700 w 9156700"/>
              <a:gd name="connsiteY3" fmla="*/ 139700 h 139700"/>
            </a:gdLst>
            <a:ahLst/>
            <a:cxnLst>
              <a:cxn ang="0">
                <a:pos x="connsiteX0" y="connsiteY0"/>
              </a:cxn>
              <a:cxn ang="0">
                <a:pos x="connsiteX1" y="connsiteY1"/>
              </a:cxn>
              <a:cxn ang="0">
                <a:pos x="connsiteX2" y="connsiteY2"/>
              </a:cxn>
              <a:cxn ang="0">
                <a:pos x="connsiteX3" y="connsiteY3"/>
              </a:cxn>
            </a:cxnLst>
            <a:rect l="l" t="t" r="r" b="b"/>
            <a:pathLst>
              <a:path w="9156700" h="139700">
                <a:moveTo>
                  <a:pt x="12700" y="139700"/>
                </a:moveTo>
                <a:lnTo>
                  <a:pt x="0" y="0"/>
                </a:lnTo>
                <a:lnTo>
                  <a:pt x="9156700" y="139700"/>
                </a:lnTo>
                <a:lnTo>
                  <a:pt x="12700" y="139700"/>
                </a:lnTo>
                <a:close/>
              </a:path>
            </a:pathLst>
          </a:custGeom>
          <a:solidFill>
            <a:schemeClr val="accent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122238" marR="0" indent="-122238" algn="ctr" defTabSz="820738" rtl="0" eaLnBrk="1" fontAlgn="base" latinLnBrk="0" hangingPunct="1">
              <a:lnSpc>
                <a:spcPct val="85000"/>
              </a:lnSpc>
              <a:spcBef>
                <a:spcPct val="30000"/>
              </a:spcBef>
              <a:spcAft>
                <a:spcPct val="0"/>
              </a:spcAft>
              <a:buClrTx/>
              <a:buSzTx/>
              <a:buFontTx/>
              <a:buChar char="•"/>
              <a:tabLst/>
            </a:pPr>
            <a:endParaRPr kumimoji="0" lang="en-US" sz="1700" b="0" i="0" u="none" strike="noStrike" cap="none" normalizeH="0" baseline="0" dirty="0">
              <a:ln>
                <a:noFill/>
              </a:ln>
              <a:solidFill>
                <a:schemeClr val="tx1"/>
              </a:solidFill>
              <a:effectLst/>
              <a:latin typeface="Interstate-Regular" pitchFamily="-80" charset="0"/>
            </a:endParaRPr>
          </a:p>
        </p:txBody>
      </p:sp>
    </p:spTree>
    <p:extLst>
      <p:ext uri="{BB962C8B-B14F-4D97-AF65-F5344CB8AC3E}">
        <p14:creationId xmlns:p14="http://schemas.microsoft.com/office/powerpoint/2010/main" val="629229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lor Burst Content Slide - no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28688-B9DF-4E36-9679-FFC1EB11F4A6}"/>
              </a:ext>
            </a:extLst>
          </p:cNvPr>
          <p:cNvSpPr/>
          <p:nvPr userDrawn="1"/>
        </p:nvSpPr>
        <p:spPr>
          <a:xfrm>
            <a:off x="0" y="-13100"/>
            <a:ext cx="12192000" cy="133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9CE55606-53DF-4E84-8E6D-E69F9C9274C2}"/>
              </a:ext>
            </a:extLst>
          </p:cNvPr>
          <p:cNvSpPr>
            <a:spLocks noGrp="1"/>
          </p:cNvSpPr>
          <p:nvPr>
            <p:ph type="title"/>
          </p:nvPr>
        </p:nvSpPr>
        <p:spPr>
          <a:xfrm>
            <a:off x="838200" y="306797"/>
            <a:ext cx="10515600" cy="945876"/>
          </a:xfrm>
        </p:spPr>
        <p:txBody>
          <a:bodyPr/>
          <a:lstStyle>
            <a:lvl1pPr>
              <a:defRPr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Right Triangle 9">
            <a:extLst>
              <a:ext uri="{FF2B5EF4-FFF2-40B4-BE49-F238E27FC236}">
                <a16:creationId xmlns:a16="http://schemas.microsoft.com/office/drawing/2014/main" id="{9C1FEB59-60FC-465E-9AC7-0A566BB2B8F8}"/>
              </a:ext>
            </a:extLst>
          </p:cNvPr>
          <p:cNvSpPr/>
          <p:nvPr userDrawn="1"/>
        </p:nvSpPr>
        <p:spPr bwMode="auto">
          <a:xfrm flipV="1">
            <a:off x="-12032" y="1311001"/>
            <a:ext cx="12192000" cy="314595"/>
          </a:xfrm>
          <a:custGeom>
            <a:avLst/>
            <a:gdLst>
              <a:gd name="connsiteX0" fmla="*/ 0 w 9144000"/>
              <a:gd name="connsiteY0" fmla="*/ 234950 h 234950"/>
              <a:gd name="connsiteX1" fmla="*/ 0 w 9144000"/>
              <a:gd name="connsiteY1" fmla="*/ 0 h 234950"/>
              <a:gd name="connsiteX2" fmla="*/ 9144000 w 9144000"/>
              <a:gd name="connsiteY2" fmla="*/ 234950 h 234950"/>
              <a:gd name="connsiteX3" fmla="*/ 0 w 9144000"/>
              <a:gd name="connsiteY3" fmla="*/ 234950 h 234950"/>
              <a:gd name="connsiteX0" fmla="*/ 12700 w 9156700"/>
              <a:gd name="connsiteY0" fmla="*/ 69850 h 69850"/>
              <a:gd name="connsiteX1" fmla="*/ 0 w 9156700"/>
              <a:gd name="connsiteY1" fmla="*/ 0 h 69850"/>
              <a:gd name="connsiteX2" fmla="*/ 9156700 w 9156700"/>
              <a:gd name="connsiteY2" fmla="*/ 69850 h 69850"/>
              <a:gd name="connsiteX3" fmla="*/ 12700 w 9156700"/>
              <a:gd name="connsiteY3" fmla="*/ 69850 h 69850"/>
              <a:gd name="connsiteX0" fmla="*/ 12700 w 9156700"/>
              <a:gd name="connsiteY0" fmla="*/ 139700 h 139700"/>
              <a:gd name="connsiteX1" fmla="*/ 0 w 9156700"/>
              <a:gd name="connsiteY1" fmla="*/ 0 h 139700"/>
              <a:gd name="connsiteX2" fmla="*/ 9156700 w 9156700"/>
              <a:gd name="connsiteY2" fmla="*/ 139700 h 139700"/>
              <a:gd name="connsiteX3" fmla="*/ 12700 w 9156700"/>
              <a:gd name="connsiteY3" fmla="*/ 139700 h 139700"/>
            </a:gdLst>
            <a:ahLst/>
            <a:cxnLst>
              <a:cxn ang="0">
                <a:pos x="connsiteX0" y="connsiteY0"/>
              </a:cxn>
              <a:cxn ang="0">
                <a:pos x="connsiteX1" y="connsiteY1"/>
              </a:cxn>
              <a:cxn ang="0">
                <a:pos x="connsiteX2" y="connsiteY2"/>
              </a:cxn>
              <a:cxn ang="0">
                <a:pos x="connsiteX3" y="connsiteY3"/>
              </a:cxn>
            </a:cxnLst>
            <a:rect l="l" t="t" r="r" b="b"/>
            <a:pathLst>
              <a:path w="9156700" h="139700">
                <a:moveTo>
                  <a:pt x="12700" y="139700"/>
                </a:moveTo>
                <a:lnTo>
                  <a:pt x="0" y="0"/>
                </a:lnTo>
                <a:lnTo>
                  <a:pt x="9156700" y="139700"/>
                </a:lnTo>
                <a:lnTo>
                  <a:pt x="12700" y="139700"/>
                </a:lnTo>
                <a:close/>
              </a:path>
            </a:pathLst>
          </a:custGeom>
          <a:solidFill>
            <a:schemeClr val="accent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122238" marR="0" indent="-122238" algn="ctr" defTabSz="820738" rtl="0" eaLnBrk="1" fontAlgn="base" latinLnBrk="0" hangingPunct="1">
              <a:lnSpc>
                <a:spcPct val="85000"/>
              </a:lnSpc>
              <a:spcBef>
                <a:spcPct val="30000"/>
              </a:spcBef>
              <a:spcAft>
                <a:spcPct val="0"/>
              </a:spcAft>
              <a:buClrTx/>
              <a:buSzTx/>
              <a:buFontTx/>
              <a:buChar char="•"/>
              <a:tabLst/>
            </a:pPr>
            <a:endParaRPr kumimoji="0" lang="en-US" sz="1700" b="0" i="0" u="none" strike="noStrike" cap="none" normalizeH="0" baseline="0" dirty="0">
              <a:ln>
                <a:noFill/>
              </a:ln>
              <a:solidFill>
                <a:schemeClr val="tx1"/>
              </a:solidFill>
              <a:effectLst/>
              <a:latin typeface="Interstate-Regular" pitchFamily="-80" charset="0"/>
            </a:endParaRPr>
          </a:p>
        </p:txBody>
      </p:sp>
      <p:sp>
        <p:nvSpPr>
          <p:cNvPr id="4" name="Rectangle 3">
            <a:extLst>
              <a:ext uri="{FF2B5EF4-FFF2-40B4-BE49-F238E27FC236}">
                <a16:creationId xmlns:a16="http://schemas.microsoft.com/office/drawing/2014/main" id="{CD603A51-7003-4AB9-967B-639F9FD0A768}"/>
              </a:ext>
            </a:extLst>
          </p:cNvPr>
          <p:cNvSpPr/>
          <p:nvPr userDrawn="1"/>
        </p:nvSpPr>
        <p:spPr>
          <a:xfrm>
            <a:off x="10020300" y="5760720"/>
            <a:ext cx="2159668"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6C0B87-A017-4DDB-9461-7FD5FC3EA4D2}"/>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253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lor Burst Slide 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EDFF28-0AC1-44DC-ABF9-6CD3652E8F56}"/>
              </a:ext>
            </a:extLst>
          </p:cNvPr>
          <p:cNvSpPr/>
          <p:nvPr userDrawn="1"/>
        </p:nvSpPr>
        <p:spPr>
          <a:xfrm>
            <a:off x="0" y="-13100"/>
            <a:ext cx="12192000" cy="13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dirty="0">
              <a:solidFill>
                <a:schemeClr val="accent1"/>
              </a:solidFill>
            </a:endParaRPr>
          </a:p>
        </p:txBody>
      </p:sp>
      <p:sp>
        <p:nvSpPr>
          <p:cNvPr id="7" name="Right Triangle 9">
            <a:extLst>
              <a:ext uri="{FF2B5EF4-FFF2-40B4-BE49-F238E27FC236}">
                <a16:creationId xmlns:a16="http://schemas.microsoft.com/office/drawing/2014/main" id="{C91B7B9E-3B02-49AF-B2EA-7DC49FBE6AAA}"/>
              </a:ext>
            </a:extLst>
          </p:cNvPr>
          <p:cNvSpPr/>
          <p:nvPr userDrawn="1"/>
        </p:nvSpPr>
        <p:spPr bwMode="auto">
          <a:xfrm flipV="1">
            <a:off x="-12032" y="1311001"/>
            <a:ext cx="12192000" cy="314595"/>
          </a:xfrm>
          <a:custGeom>
            <a:avLst/>
            <a:gdLst>
              <a:gd name="connsiteX0" fmla="*/ 0 w 9144000"/>
              <a:gd name="connsiteY0" fmla="*/ 234950 h 234950"/>
              <a:gd name="connsiteX1" fmla="*/ 0 w 9144000"/>
              <a:gd name="connsiteY1" fmla="*/ 0 h 234950"/>
              <a:gd name="connsiteX2" fmla="*/ 9144000 w 9144000"/>
              <a:gd name="connsiteY2" fmla="*/ 234950 h 234950"/>
              <a:gd name="connsiteX3" fmla="*/ 0 w 9144000"/>
              <a:gd name="connsiteY3" fmla="*/ 234950 h 234950"/>
              <a:gd name="connsiteX0" fmla="*/ 12700 w 9156700"/>
              <a:gd name="connsiteY0" fmla="*/ 69850 h 69850"/>
              <a:gd name="connsiteX1" fmla="*/ 0 w 9156700"/>
              <a:gd name="connsiteY1" fmla="*/ 0 h 69850"/>
              <a:gd name="connsiteX2" fmla="*/ 9156700 w 9156700"/>
              <a:gd name="connsiteY2" fmla="*/ 69850 h 69850"/>
              <a:gd name="connsiteX3" fmla="*/ 12700 w 9156700"/>
              <a:gd name="connsiteY3" fmla="*/ 69850 h 69850"/>
              <a:gd name="connsiteX0" fmla="*/ 12700 w 9156700"/>
              <a:gd name="connsiteY0" fmla="*/ 139700 h 139700"/>
              <a:gd name="connsiteX1" fmla="*/ 0 w 9156700"/>
              <a:gd name="connsiteY1" fmla="*/ 0 h 139700"/>
              <a:gd name="connsiteX2" fmla="*/ 9156700 w 9156700"/>
              <a:gd name="connsiteY2" fmla="*/ 139700 h 139700"/>
              <a:gd name="connsiteX3" fmla="*/ 12700 w 9156700"/>
              <a:gd name="connsiteY3" fmla="*/ 139700 h 139700"/>
            </a:gdLst>
            <a:ahLst/>
            <a:cxnLst>
              <a:cxn ang="0">
                <a:pos x="connsiteX0" y="connsiteY0"/>
              </a:cxn>
              <a:cxn ang="0">
                <a:pos x="connsiteX1" y="connsiteY1"/>
              </a:cxn>
              <a:cxn ang="0">
                <a:pos x="connsiteX2" y="connsiteY2"/>
              </a:cxn>
              <a:cxn ang="0">
                <a:pos x="connsiteX3" y="connsiteY3"/>
              </a:cxn>
            </a:cxnLst>
            <a:rect l="l" t="t" r="r" b="b"/>
            <a:pathLst>
              <a:path w="9156700" h="139700">
                <a:moveTo>
                  <a:pt x="12700" y="139700"/>
                </a:moveTo>
                <a:lnTo>
                  <a:pt x="0" y="0"/>
                </a:lnTo>
                <a:lnTo>
                  <a:pt x="9156700" y="139700"/>
                </a:lnTo>
                <a:lnTo>
                  <a:pt x="12700" y="139700"/>
                </a:lnTo>
                <a:close/>
              </a:path>
            </a:pathLst>
          </a:custGeom>
          <a:solidFill>
            <a:schemeClr val="accent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122238" marR="0" indent="-122238" algn="ctr" defTabSz="820738" rtl="0" eaLnBrk="1" fontAlgn="base" latinLnBrk="0" hangingPunct="1">
              <a:lnSpc>
                <a:spcPct val="85000"/>
              </a:lnSpc>
              <a:spcBef>
                <a:spcPct val="30000"/>
              </a:spcBef>
              <a:spcAft>
                <a:spcPct val="0"/>
              </a:spcAft>
              <a:buClrTx/>
              <a:buSzTx/>
              <a:buFontTx/>
              <a:buChar char="•"/>
              <a:tabLst/>
            </a:pPr>
            <a:endParaRPr kumimoji="0" lang="en-US" sz="1700" b="0" i="0" u="none" strike="noStrike" cap="none" normalizeH="0" baseline="0" dirty="0">
              <a:ln>
                <a:noFill/>
              </a:ln>
              <a:solidFill>
                <a:schemeClr val="tx1"/>
              </a:solidFill>
              <a:effectLst/>
              <a:latin typeface="Interstate-Regular" pitchFamily="-80" charset="0"/>
            </a:endParaRPr>
          </a:p>
        </p:txBody>
      </p:sp>
      <p:sp>
        <p:nvSpPr>
          <p:cNvPr id="2" name="Title 1">
            <a:extLst>
              <a:ext uri="{FF2B5EF4-FFF2-40B4-BE49-F238E27FC236}">
                <a16:creationId xmlns:a16="http://schemas.microsoft.com/office/drawing/2014/main" id="{7A9064CF-740C-4431-A249-482C37D3EAC9}"/>
              </a:ext>
            </a:extLst>
          </p:cNvPr>
          <p:cNvSpPr>
            <a:spLocks noGrp="1"/>
          </p:cNvSpPr>
          <p:nvPr>
            <p:ph type="title"/>
          </p:nvPr>
        </p:nvSpPr>
        <p:spPr>
          <a:xfrm>
            <a:off x="838200" y="133352"/>
            <a:ext cx="10515600" cy="1177650"/>
          </a:xfrm>
        </p:spPr>
        <p:txBody>
          <a:bodyPr/>
          <a:lstStyle>
            <a:lvl1pPr>
              <a:defRPr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D65D24CB-1D66-4A17-A4F5-8DBF37E9E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939C9-BB8D-4FC7-9780-C40F23BEB2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014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Geometric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31B53D-EB85-443D-9651-26E01FFEA4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020365" cy="6858000"/>
          </a:xfrm>
          <a:prstGeom prst="rect">
            <a:avLst/>
          </a:prstGeom>
        </p:spPr>
      </p:pic>
      <p:sp>
        <p:nvSpPr>
          <p:cNvPr id="2" name="Title 1">
            <a:extLst>
              <a:ext uri="{FF2B5EF4-FFF2-40B4-BE49-F238E27FC236}">
                <a16:creationId xmlns:a16="http://schemas.microsoft.com/office/drawing/2014/main" id="{C7108820-B3B6-4E32-9AD3-EC63D10A652F}"/>
              </a:ext>
            </a:extLst>
          </p:cNvPr>
          <p:cNvSpPr>
            <a:spLocks noGrp="1"/>
          </p:cNvSpPr>
          <p:nvPr>
            <p:ph type="ctrTitle"/>
          </p:nvPr>
        </p:nvSpPr>
        <p:spPr>
          <a:xfrm>
            <a:off x="1524000" y="1122363"/>
            <a:ext cx="9144000" cy="2387600"/>
          </a:xfrm>
        </p:spPr>
        <p:txBody>
          <a:bodyPr anchor="b">
            <a:normAutofit/>
          </a:bodyPr>
          <a:lstStyle>
            <a:lvl1pPr algn="ctr">
              <a:defRPr sz="4800" b="1"/>
            </a:lvl1pPr>
          </a:lstStyle>
          <a:p>
            <a:r>
              <a:rPr lang="en-US" dirty="0"/>
              <a:t>Click to edit Master title style</a:t>
            </a:r>
          </a:p>
        </p:txBody>
      </p:sp>
      <p:sp>
        <p:nvSpPr>
          <p:cNvPr id="3" name="Subtitle 2">
            <a:extLst>
              <a:ext uri="{FF2B5EF4-FFF2-40B4-BE49-F238E27FC236}">
                <a16:creationId xmlns:a16="http://schemas.microsoft.com/office/drawing/2014/main" id="{9DBF5701-4BB9-4D9D-AEE0-8E921EEDA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67A0261B-9B0C-4035-ABE0-12C568FCB8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3418" y="5884992"/>
            <a:ext cx="1424524" cy="768791"/>
          </a:xfrm>
          <a:prstGeom prst="rect">
            <a:avLst/>
          </a:prstGeom>
        </p:spPr>
      </p:pic>
    </p:spTree>
    <p:extLst>
      <p:ext uri="{BB962C8B-B14F-4D97-AF65-F5344CB8AC3E}">
        <p14:creationId xmlns:p14="http://schemas.microsoft.com/office/powerpoint/2010/main" val="197169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Photo Title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EE21DEE-FB39-4BE3-930C-78A9F06A2609}"/>
              </a:ext>
            </a:extLst>
          </p:cNvPr>
          <p:cNvCxnSpPr>
            <a:cxnSpLocks/>
          </p:cNvCxnSpPr>
          <p:nvPr userDrawn="1"/>
        </p:nvCxnSpPr>
        <p:spPr>
          <a:xfrm flipH="1">
            <a:off x="8389861" y="3320766"/>
            <a:ext cx="281940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DDD092-0DB7-49EB-B421-EB26460023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0242" y="1660310"/>
            <a:ext cx="2366462" cy="1296189"/>
          </a:xfrm>
          <a:prstGeom prst="rect">
            <a:avLst/>
          </a:prstGeom>
        </p:spPr>
      </p:pic>
      <p:sp>
        <p:nvSpPr>
          <p:cNvPr id="7" name="Picture Placeholder 6">
            <a:extLst>
              <a:ext uri="{FF2B5EF4-FFF2-40B4-BE49-F238E27FC236}">
                <a16:creationId xmlns:a16="http://schemas.microsoft.com/office/drawing/2014/main" id="{A3E7C192-272B-4B1E-8EE4-03C380BB5740}"/>
              </a:ext>
            </a:extLst>
          </p:cNvPr>
          <p:cNvSpPr>
            <a:spLocks noGrp="1"/>
          </p:cNvSpPr>
          <p:nvPr>
            <p:ph type="pic" sz="quarter" idx="10"/>
          </p:nvPr>
        </p:nvSpPr>
        <p:spPr>
          <a:xfrm>
            <a:off x="302" y="0"/>
            <a:ext cx="3248224" cy="3320766"/>
          </a:xfrm>
        </p:spPr>
        <p:txBody>
          <a:bodyPr/>
          <a:lstStyle/>
          <a:p>
            <a:endParaRPr lang="en-US" dirty="0"/>
          </a:p>
        </p:txBody>
      </p:sp>
      <p:sp>
        <p:nvSpPr>
          <p:cNvPr id="9" name="Rectangle 8">
            <a:extLst>
              <a:ext uri="{FF2B5EF4-FFF2-40B4-BE49-F238E27FC236}">
                <a16:creationId xmlns:a16="http://schemas.microsoft.com/office/drawing/2014/main" id="{570A383E-1894-4369-870D-2311D0A8F2B9}"/>
              </a:ext>
            </a:extLst>
          </p:cNvPr>
          <p:cNvSpPr/>
          <p:nvPr userDrawn="1"/>
        </p:nvSpPr>
        <p:spPr>
          <a:xfrm>
            <a:off x="10226842" y="5558589"/>
            <a:ext cx="1964841" cy="129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0F29BC5-CA8B-4118-82B4-CB4EBD553862}"/>
              </a:ext>
            </a:extLst>
          </p:cNvPr>
          <p:cNvSpPr>
            <a:spLocks noGrp="1"/>
          </p:cNvSpPr>
          <p:nvPr>
            <p:ph type="title"/>
          </p:nvPr>
        </p:nvSpPr>
        <p:spPr>
          <a:xfrm>
            <a:off x="8193505" y="3799842"/>
            <a:ext cx="3501189" cy="1903127"/>
          </a:xfrm>
        </p:spPr>
        <p:txBody>
          <a:bodyPr>
            <a:normAutofit/>
          </a:bodyPr>
          <a:lstStyle>
            <a:lvl1pPr algn="ctr">
              <a:defRPr sz="3200" b="1"/>
            </a:lvl1pPr>
          </a:lstStyle>
          <a:p>
            <a:r>
              <a:rPr lang="en-US" dirty="0"/>
              <a:t>Click to edit Master title style</a:t>
            </a:r>
          </a:p>
        </p:txBody>
      </p:sp>
      <p:sp>
        <p:nvSpPr>
          <p:cNvPr id="8" name="Picture Placeholder 6">
            <a:extLst>
              <a:ext uri="{FF2B5EF4-FFF2-40B4-BE49-F238E27FC236}">
                <a16:creationId xmlns:a16="http://schemas.microsoft.com/office/drawing/2014/main" id="{4805A3C3-6277-4716-8E91-EF0662F4C899}"/>
              </a:ext>
            </a:extLst>
          </p:cNvPr>
          <p:cNvSpPr>
            <a:spLocks noGrp="1"/>
          </p:cNvSpPr>
          <p:nvPr>
            <p:ph type="pic" sz="quarter" idx="11"/>
          </p:nvPr>
        </p:nvSpPr>
        <p:spPr>
          <a:xfrm>
            <a:off x="3475582" y="-73"/>
            <a:ext cx="3248224" cy="3320766"/>
          </a:xfrm>
        </p:spPr>
        <p:txBody>
          <a:bodyPr/>
          <a:lstStyle/>
          <a:p>
            <a:endParaRPr lang="en-US" dirty="0"/>
          </a:p>
        </p:txBody>
      </p:sp>
      <p:sp>
        <p:nvSpPr>
          <p:cNvPr id="11" name="Picture Placeholder 6">
            <a:extLst>
              <a:ext uri="{FF2B5EF4-FFF2-40B4-BE49-F238E27FC236}">
                <a16:creationId xmlns:a16="http://schemas.microsoft.com/office/drawing/2014/main" id="{2CD7A5FC-C63E-46D1-A9AF-63B1C64E3F4A}"/>
              </a:ext>
            </a:extLst>
          </p:cNvPr>
          <p:cNvSpPr>
            <a:spLocks noGrp="1"/>
          </p:cNvSpPr>
          <p:nvPr>
            <p:ph type="pic" sz="quarter" idx="12"/>
          </p:nvPr>
        </p:nvSpPr>
        <p:spPr>
          <a:xfrm>
            <a:off x="302" y="3537235"/>
            <a:ext cx="3248224" cy="3320766"/>
          </a:xfrm>
        </p:spPr>
        <p:txBody>
          <a:bodyPr/>
          <a:lstStyle/>
          <a:p>
            <a:endParaRPr lang="en-US" dirty="0"/>
          </a:p>
        </p:txBody>
      </p:sp>
      <p:sp>
        <p:nvSpPr>
          <p:cNvPr id="12" name="Picture Placeholder 6">
            <a:extLst>
              <a:ext uri="{FF2B5EF4-FFF2-40B4-BE49-F238E27FC236}">
                <a16:creationId xmlns:a16="http://schemas.microsoft.com/office/drawing/2014/main" id="{0FDF227A-5F8B-493E-ACE3-4C1339634331}"/>
              </a:ext>
            </a:extLst>
          </p:cNvPr>
          <p:cNvSpPr>
            <a:spLocks noGrp="1"/>
          </p:cNvSpPr>
          <p:nvPr>
            <p:ph type="pic" sz="quarter" idx="13"/>
          </p:nvPr>
        </p:nvSpPr>
        <p:spPr>
          <a:xfrm>
            <a:off x="3475582" y="3537235"/>
            <a:ext cx="3248224" cy="3320766"/>
          </a:xfrm>
        </p:spPr>
        <p:txBody>
          <a:bodyPr/>
          <a:lstStyle/>
          <a:p>
            <a:endParaRPr lang="en-US" dirty="0"/>
          </a:p>
        </p:txBody>
      </p:sp>
    </p:spTree>
    <p:extLst>
      <p:ext uri="{BB962C8B-B14F-4D97-AF65-F5344CB8AC3E}">
        <p14:creationId xmlns:p14="http://schemas.microsoft.com/office/powerpoint/2010/main" val="3827420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Geometric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F887D8-F2F4-4AA8-8E7D-9863507DBC4F}"/>
              </a:ext>
            </a:extLst>
          </p:cNvPr>
          <p:cNvPicPr>
            <a:picLocks noChangeAspect="1"/>
          </p:cNvPicPr>
          <p:nvPr userDrawn="1"/>
        </p:nvPicPr>
        <p:blipFill>
          <a:blip r:embed="rId2">
            <a:alphaModFix amt="5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E55606-53DF-4E84-8E6D-E69F9C9274C2}"/>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AB6C0B87-A017-4DDB-9461-7FD5FC3EA4D2}"/>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E48638-FC7E-4BB7-8792-C22B3CDA89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0032" y="5897630"/>
            <a:ext cx="1525822" cy="823460"/>
          </a:xfrm>
          <a:prstGeom prst="rect">
            <a:avLst/>
          </a:prstGeom>
        </p:spPr>
      </p:pic>
    </p:spTree>
    <p:extLst>
      <p:ext uri="{BB962C8B-B14F-4D97-AF65-F5344CB8AC3E}">
        <p14:creationId xmlns:p14="http://schemas.microsoft.com/office/powerpoint/2010/main" val="1860960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Geometric Slide 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EE47EC-AA4B-407B-B7C6-6DDA8AE0BECC}"/>
              </a:ext>
            </a:extLst>
          </p:cNvPr>
          <p:cNvPicPr>
            <a:picLocks noChangeAspect="1"/>
          </p:cNvPicPr>
          <p:nvPr userDrawn="1"/>
        </p:nvPicPr>
        <p:blipFill>
          <a:blip r:embed="rId2">
            <a:alphaModFix amt="5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2D7912-56E6-41F0-8405-B00F39A74D94}"/>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F599F85-79AF-4C1D-A819-779EDC425E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72A5609-6F02-4FFD-B7FB-415142959AF8}"/>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0B74A73-6F44-4320-8B92-76C158F9B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236D9C-8A89-4B8D-91E7-FB7380194C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AE94CEA4-E751-4987-ABFC-AF382DCB1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3418" y="5884992"/>
            <a:ext cx="1424524" cy="768791"/>
          </a:xfrm>
          <a:prstGeom prst="rect">
            <a:avLst/>
          </a:prstGeom>
        </p:spPr>
      </p:pic>
      <p:cxnSp>
        <p:nvCxnSpPr>
          <p:cNvPr id="9" name="Straight Connector 8">
            <a:extLst>
              <a:ext uri="{FF2B5EF4-FFF2-40B4-BE49-F238E27FC236}">
                <a16:creationId xmlns:a16="http://schemas.microsoft.com/office/drawing/2014/main" id="{1D9F7DB6-FFCD-493B-8B9E-4D4E6C1F5128}"/>
              </a:ext>
            </a:extLst>
          </p:cNvPr>
          <p:cNvCxnSpPr/>
          <p:nvPr userDrawn="1"/>
        </p:nvCxnSpPr>
        <p:spPr>
          <a:xfrm>
            <a:off x="838200" y="1690688"/>
            <a:ext cx="105156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807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Geometric Soli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4FDE1C-3605-4B87-B66F-F3DBB736A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451FBC4-2B5E-4D9E-B48A-9C9337555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5969" y="5786651"/>
            <a:ext cx="1525822" cy="823460"/>
          </a:xfrm>
          <a:prstGeom prst="rect">
            <a:avLst/>
          </a:prstGeom>
        </p:spPr>
      </p:pic>
    </p:spTree>
    <p:extLst>
      <p:ext uri="{BB962C8B-B14F-4D97-AF65-F5344CB8AC3E}">
        <p14:creationId xmlns:p14="http://schemas.microsoft.com/office/powerpoint/2010/main" val="1971295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Kansas Blue 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8820-B3B6-4E32-9AD3-EC63D10A652F}"/>
              </a:ext>
            </a:extLst>
          </p:cNvPr>
          <p:cNvSpPr>
            <a:spLocks noGrp="1"/>
          </p:cNvSpPr>
          <p:nvPr>
            <p:ph type="ctrTitle"/>
          </p:nvPr>
        </p:nvSpPr>
        <p:spPr>
          <a:xfrm>
            <a:off x="1524000" y="1122363"/>
            <a:ext cx="9144000" cy="2387600"/>
          </a:xfrm>
        </p:spPr>
        <p:txBody>
          <a:bodyPr anchor="b">
            <a:normAutofit/>
          </a:bodyPr>
          <a:lstStyle>
            <a:lvl1pPr algn="ctr">
              <a:defRPr sz="4800" b="1"/>
            </a:lvl1pPr>
          </a:lstStyle>
          <a:p>
            <a:r>
              <a:rPr lang="en-US" dirty="0"/>
              <a:t>Click to edit Master title style</a:t>
            </a:r>
          </a:p>
        </p:txBody>
      </p:sp>
      <p:sp>
        <p:nvSpPr>
          <p:cNvPr id="3" name="Subtitle 2">
            <a:extLst>
              <a:ext uri="{FF2B5EF4-FFF2-40B4-BE49-F238E27FC236}">
                <a16:creationId xmlns:a16="http://schemas.microsoft.com/office/drawing/2014/main" id="{9DBF5701-4BB9-4D9D-AEE0-8E921EEDA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0B3C9E32-496D-45D4-B745-D766ADC896B5}"/>
              </a:ext>
            </a:extLst>
          </p:cNvPr>
          <p:cNvSpPr/>
          <p:nvPr userDrawn="1"/>
        </p:nvSpPr>
        <p:spPr>
          <a:xfrm>
            <a:off x="10248900" y="5735637"/>
            <a:ext cx="1733550" cy="1055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FDA9410-6E79-4CC2-944C-1D75205D7B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979"/>
          <a:stretch/>
        </p:blipFill>
        <p:spPr>
          <a:xfrm>
            <a:off x="10186646" y="5591175"/>
            <a:ext cx="1795804" cy="934567"/>
          </a:xfrm>
          <a:prstGeom prst="rect">
            <a:avLst/>
          </a:prstGeom>
        </p:spPr>
      </p:pic>
    </p:spTree>
    <p:extLst>
      <p:ext uri="{BB962C8B-B14F-4D97-AF65-F5344CB8AC3E}">
        <p14:creationId xmlns:p14="http://schemas.microsoft.com/office/powerpoint/2010/main" val="229124162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as Blue Half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402B68-5870-4BA9-A849-472C04325316}"/>
              </a:ext>
            </a:extLst>
          </p:cNvPr>
          <p:cNvSpPr/>
          <p:nvPr userDrawn="1"/>
        </p:nvSpPr>
        <p:spPr>
          <a:xfrm>
            <a:off x="0" y="0"/>
            <a:ext cx="12192000" cy="242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a:xfrm>
            <a:off x="838200" y="550139"/>
            <a:ext cx="10515600" cy="1325563"/>
          </a:xfrm>
        </p:spPr>
        <p:txBody>
          <a:bodyPr/>
          <a:lstStyle>
            <a:lvl1pPr>
              <a:defRPr b="0">
                <a:solidFill>
                  <a:schemeClr val="bg1"/>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838200" y="2647666"/>
            <a:ext cx="10515600" cy="311305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1190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nsas Blue Vertical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402B68-5870-4BA9-A849-472C04325316}"/>
              </a:ext>
            </a:extLst>
          </p:cNvPr>
          <p:cNvSpPr/>
          <p:nvPr userDrawn="1"/>
        </p:nvSpPr>
        <p:spPr>
          <a:xfrm>
            <a:off x="0" y="0"/>
            <a:ext cx="3810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a:xfrm>
            <a:off x="571500" y="365125"/>
            <a:ext cx="2857500" cy="5911850"/>
          </a:xfrm>
        </p:spPr>
        <p:txBody>
          <a:bodyPr/>
          <a:lstStyle>
            <a:lvl1pPr>
              <a:defRPr b="0">
                <a:solidFill>
                  <a:schemeClr val="bg1"/>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4495800" y="1714500"/>
            <a:ext cx="6972299" cy="403669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871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Kansas Blue Half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5B8717-948B-452F-9F7F-B824F531ADF7}"/>
              </a:ext>
            </a:extLst>
          </p:cNvPr>
          <p:cNvSpPr/>
          <p:nvPr userDrawn="1"/>
        </p:nvSpPr>
        <p:spPr>
          <a:xfrm>
            <a:off x="0" y="2000250"/>
            <a:ext cx="12192000" cy="4857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9402B68-5870-4BA9-A849-472C04325316}"/>
              </a:ext>
            </a:extLst>
          </p:cNvPr>
          <p:cNvSpPr/>
          <p:nvPr userDrawn="1"/>
        </p:nvSpPr>
        <p:spPr>
          <a:xfrm>
            <a:off x="0" y="1"/>
            <a:ext cx="12192000" cy="1792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a:xfrm>
            <a:off x="838200" y="365126"/>
            <a:ext cx="10515600" cy="1225550"/>
          </a:xfrm>
        </p:spPr>
        <p:txBody>
          <a:bodyPr/>
          <a:lstStyle>
            <a:lvl1pPr>
              <a:defRPr b="0">
                <a:solidFill>
                  <a:schemeClr val="bg1"/>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838200" y="3181350"/>
            <a:ext cx="10515600" cy="249555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7794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nsas Light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5B8717-948B-452F-9F7F-B824F531ADF7}"/>
              </a:ext>
            </a:extLst>
          </p:cNvPr>
          <p:cNvSpPr/>
          <p:nvPr userDrawn="1"/>
        </p:nvSpPr>
        <p:spPr>
          <a:xfrm>
            <a:off x="204537" y="156411"/>
            <a:ext cx="11790948" cy="65451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a:xfrm>
            <a:off x="441160" y="894515"/>
            <a:ext cx="3408946" cy="4782385"/>
          </a:xfrm>
        </p:spPr>
        <p:txBody>
          <a:bodyPr/>
          <a:lstStyle>
            <a:lvl1pPr>
              <a:defRPr b="1">
                <a:solidFill>
                  <a:schemeClr val="accent1"/>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5221710" y="1467852"/>
            <a:ext cx="5951616" cy="4209047"/>
          </a:xfrm>
        </p:spPr>
        <p:txBody>
          <a:bodyPr/>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9F7839B3-C2AA-4296-8EC3-DE78C1A7D6C8}"/>
              </a:ext>
            </a:extLst>
          </p:cNvPr>
          <p:cNvCxnSpPr>
            <a:cxnSpLocks/>
          </p:cNvCxnSpPr>
          <p:nvPr userDrawn="1"/>
        </p:nvCxnSpPr>
        <p:spPr>
          <a:xfrm>
            <a:off x="4283242" y="1467852"/>
            <a:ext cx="0" cy="394034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745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vy Blue Solid">
    <p:bg>
      <p:bgPr>
        <a:solidFill>
          <a:srgbClr val="023E7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C9E32-496D-45D4-B745-D766ADC896B5}"/>
              </a:ext>
            </a:extLst>
          </p:cNvPr>
          <p:cNvSpPr/>
          <p:nvPr userDrawn="1"/>
        </p:nvSpPr>
        <p:spPr>
          <a:xfrm>
            <a:off x="10248900" y="5735637"/>
            <a:ext cx="1733550" cy="105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FDA9410-6E79-4CC2-944C-1D75205D7B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979"/>
          <a:stretch/>
        </p:blipFill>
        <p:spPr>
          <a:xfrm>
            <a:off x="10186646" y="5591175"/>
            <a:ext cx="1795804" cy="934567"/>
          </a:xfrm>
          <a:prstGeom prst="rect">
            <a:avLst/>
          </a:prstGeom>
        </p:spPr>
      </p:pic>
    </p:spTree>
    <p:extLst>
      <p:ext uri="{BB962C8B-B14F-4D97-AF65-F5344CB8AC3E}">
        <p14:creationId xmlns:p14="http://schemas.microsoft.com/office/powerpoint/2010/main" val="50915079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nsas Gold Half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402B68-5870-4BA9-A849-472C04325316}"/>
              </a:ext>
            </a:extLst>
          </p:cNvPr>
          <p:cNvSpPr/>
          <p:nvPr userDrawn="1"/>
        </p:nvSpPr>
        <p:spPr>
          <a:xfrm>
            <a:off x="0" y="0"/>
            <a:ext cx="12192000" cy="2429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838200" y="2647666"/>
            <a:ext cx="10515600" cy="3113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93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White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5606-53DF-4E84-8E6D-E69F9C9274C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6C0B87-A017-4DDB-9461-7FD5FC3EA4D2}"/>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39FD77DD-15FB-4174-B610-721D4A70AFE5}"/>
              </a:ext>
            </a:extLst>
          </p:cNvPr>
          <p:cNvCxnSpPr/>
          <p:nvPr userDrawn="1"/>
        </p:nvCxnSpPr>
        <p:spPr>
          <a:xfrm>
            <a:off x="838200" y="1690688"/>
            <a:ext cx="105156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803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nsas Gray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5B8717-948B-452F-9F7F-B824F531ADF7}"/>
              </a:ext>
            </a:extLst>
          </p:cNvPr>
          <p:cNvSpPr/>
          <p:nvPr userDrawn="1"/>
        </p:nvSpPr>
        <p:spPr>
          <a:xfrm>
            <a:off x="0" y="2771775"/>
            <a:ext cx="12192000" cy="4086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9402B68-5870-4BA9-A849-472C04325316}"/>
              </a:ext>
            </a:extLst>
          </p:cNvPr>
          <p:cNvSpPr/>
          <p:nvPr userDrawn="1"/>
        </p:nvSpPr>
        <p:spPr>
          <a:xfrm>
            <a:off x="0" y="0"/>
            <a:ext cx="12192000" cy="2429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a:xfrm>
            <a:off x="838200" y="365125"/>
            <a:ext cx="10515600" cy="1822904"/>
          </a:xfrm>
        </p:spPr>
        <p:txBody>
          <a:bodyPr/>
          <a:lstStyle>
            <a:lvl1pPr>
              <a:defRPr>
                <a:solidFill>
                  <a:schemeClr val="bg1"/>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838200" y="3181350"/>
            <a:ext cx="10515600" cy="249555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517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White Title Slide Safe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8820-B3B6-4E32-9AD3-EC63D10A652F}"/>
              </a:ext>
            </a:extLst>
          </p:cNvPr>
          <p:cNvSpPr>
            <a:spLocks noGrp="1"/>
          </p:cNvSpPr>
          <p:nvPr>
            <p:ph type="ctrTitle"/>
          </p:nvPr>
        </p:nvSpPr>
        <p:spPr>
          <a:xfrm>
            <a:off x="1524000" y="1122363"/>
            <a:ext cx="9144000" cy="2387600"/>
          </a:xfrm>
        </p:spPr>
        <p:txBody>
          <a:bodyPr anchor="b">
            <a:normAutofit/>
          </a:bodyPr>
          <a:lstStyle>
            <a:lvl1pPr algn="ctr">
              <a:defRPr sz="4800" b="1"/>
            </a:lvl1pPr>
          </a:lstStyle>
          <a:p>
            <a:r>
              <a:rPr lang="en-US" dirty="0"/>
              <a:t>Click to edit Master title style</a:t>
            </a:r>
          </a:p>
        </p:txBody>
      </p:sp>
      <p:sp>
        <p:nvSpPr>
          <p:cNvPr id="3" name="Subtitle 2">
            <a:extLst>
              <a:ext uri="{FF2B5EF4-FFF2-40B4-BE49-F238E27FC236}">
                <a16:creationId xmlns:a16="http://schemas.microsoft.com/office/drawing/2014/main" id="{9DBF5701-4BB9-4D9D-AEE0-8E921EEDA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82580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White Section Header Safe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5FEF-2813-423B-A40B-9F58A1DC4219}"/>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6311F06-EB64-4243-AB73-52E3561A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4564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White Title and Content Safe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5606-53DF-4E84-8E6D-E69F9C927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6C0B87-A017-4DDB-9461-7FD5FC3EA4D2}"/>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39FD77DD-15FB-4174-B610-721D4A70AFE5}"/>
              </a:ext>
            </a:extLst>
          </p:cNvPr>
          <p:cNvCxnSpPr/>
          <p:nvPr userDrawn="1"/>
        </p:nvCxnSpPr>
        <p:spPr>
          <a:xfrm>
            <a:off x="838200" y="1690688"/>
            <a:ext cx="10515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111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White Slide Comparison Safe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64CF-740C-4431-A249-482C37D3E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D24CB-1D66-4A17-A4F5-8DBF37E9EDC7}"/>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99939C9-BB8D-4FC7-9780-C40F23BEB2E9}"/>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102946E-DF0C-455D-BDE2-43A10D5A24C4}"/>
              </a:ext>
            </a:extLst>
          </p:cNvPr>
          <p:cNvCxnSpPr/>
          <p:nvPr userDrawn="1"/>
        </p:nvCxnSpPr>
        <p:spPr>
          <a:xfrm>
            <a:off x="838200" y="1690688"/>
            <a:ext cx="10515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14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lor Burst Content Slide Safety">
    <p:spTree>
      <p:nvGrpSpPr>
        <p:cNvPr id="1" name=""/>
        <p:cNvGrpSpPr/>
        <p:nvPr/>
      </p:nvGrpSpPr>
      <p:grpSpPr>
        <a:xfrm>
          <a:off x="0" y="0"/>
          <a:ext cx="0" cy="0"/>
          <a:chOff x="0" y="0"/>
          <a:chExt cx="0" cy="0"/>
        </a:xfrm>
      </p:grpSpPr>
      <p:sp>
        <p:nvSpPr>
          <p:cNvPr id="6" name="Right Triangle 9">
            <a:extLst>
              <a:ext uri="{FF2B5EF4-FFF2-40B4-BE49-F238E27FC236}">
                <a16:creationId xmlns:a16="http://schemas.microsoft.com/office/drawing/2014/main" id="{9C1FEB59-60FC-465E-9AC7-0A566BB2B8F8}"/>
              </a:ext>
            </a:extLst>
          </p:cNvPr>
          <p:cNvSpPr/>
          <p:nvPr userDrawn="1"/>
        </p:nvSpPr>
        <p:spPr bwMode="auto">
          <a:xfrm flipV="1">
            <a:off x="0" y="1126990"/>
            <a:ext cx="12192000" cy="314595"/>
          </a:xfrm>
          <a:custGeom>
            <a:avLst/>
            <a:gdLst>
              <a:gd name="connsiteX0" fmla="*/ 0 w 9144000"/>
              <a:gd name="connsiteY0" fmla="*/ 234950 h 234950"/>
              <a:gd name="connsiteX1" fmla="*/ 0 w 9144000"/>
              <a:gd name="connsiteY1" fmla="*/ 0 h 234950"/>
              <a:gd name="connsiteX2" fmla="*/ 9144000 w 9144000"/>
              <a:gd name="connsiteY2" fmla="*/ 234950 h 234950"/>
              <a:gd name="connsiteX3" fmla="*/ 0 w 9144000"/>
              <a:gd name="connsiteY3" fmla="*/ 234950 h 234950"/>
              <a:gd name="connsiteX0" fmla="*/ 12700 w 9156700"/>
              <a:gd name="connsiteY0" fmla="*/ 69850 h 69850"/>
              <a:gd name="connsiteX1" fmla="*/ 0 w 9156700"/>
              <a:gd name="connsiteY1" fmla="*/ 0 h 69850"/>
              <a:gd name="connsiteX2" fmla="*/ 9156700 w 9156700"/>
              <a:gd name="connsiteY2" fmla="*/ 69850 h 69850"/>
              <a:gd name="connsiteX3" fmla="*/ 12700 w 9156700"/>
              <a:gd name="connsiteY3" fmla="*/ 69850 h 69850"/>
              <a:gd name="connsiteX0" fmla="*/ 12700 w 9156700"/>
              <a:gd name="connsiteY0" fmla="*/ 139700 h 139700"/>
              <a:gd name="connsiteX1" fmla="*/ 0 w 9156700"/>
              <a:gd name="connsiteY1" fmla="*/ 0 h 139700"/>
              <a:gd name="connsiteX2" fmla="*/ 9156700 w 9156700"/>
              <a:gd name="connsiteY2" fmla="*/ 139700 h 139700"/>
              <a:gd name="connsiteX3" fmla="*/ 12700 w 9156700"/>
              <a:gd name="connsiteY3" fmla="*/ 139700 h 139700"/>
            </a:gdLst>
            <a:ahLst/>
            <a:cxnLst>
              <a:cxn ang="0">
                <a:pos x="connsiteX0" y="connsiteY0"/>
              </a:cxn>
              <a:cxn ang="0">
                <a:pos x="connsiteX1" y="connsiteY1"/>
              </a:cxn>
              <a:cxn ang="0">
                <a:pos x="connsiteX2" y="connsiteY2"/>
              </a:cxn>
              <a:cxn ang="0">
                <a:pos x="connsiteX3" y="connsiteY3"/>
              </a:cxn>
            </a:cxnLst>
            <a:rect l="l" t="t" r="r" b="b"/>
            <a:pathLst>
              <a:path w="9156700" h="139700">
                <a:moveTo>
                  <a:pt x="12700" y="139700"/>
                </a:moveTo>
                <a:lnTo>
                  <a:pt x="0" y="0"/>
                </a:lnTo>
                <a:lnTo>
                  <a:pt x="9156700" y="139700"/>
                </a:lnTo>
                <a:lnTo>
                  <a:pt x="12700" y="139700"/>
                </a:lnTo>
                <a:close/>
              </a:path>
            </a:pathLst>
          </a:custGeom>
          <a:solidFill>
            <a:schemeClr val="accent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122238" marR="0" indent="-122238" algn="ctr" defTabSz="820738" rtl="0" eaLnBrk="1" fontAlgn="base" latinLnBrk="0" hangingPunct="1">
              <a:lnSpc>
                <a:spcPct val="85000"/>
              </a:lnSpc>
              <a:spcBef>
                <a:spcPct val="30000"/>
              </a:spcBef>
              <a:spcAft>
                <a:spcPct val="0"/>
              </a:spcAft>
              <a:buClrTx/>
              <a:buSzTx/>
              <a:buFontTx/>
              <a:buChar char="•"/>
              <a:tabLst/>
            </a:pPr>
            <a:endParaRPr kumimoji="0" lang="en-US" sz="1700" b="0" i="0" u="none" strike="noStrike" cap="none" normalizeH="0" baseline="0" dirty="0">
              <a:ln>
                <a:noFill/>
              </a:ln>
              <a:solidFill>
                <a:schemeClr val="tx1"/>
              </a:solidFill>
              <a:effectLst/>
              <a:latin typeface="Interstate-Regular" pitchFamily="-80" charset="0"/>
            </a:endParaRPr>
          </a:p>
        </p:txBody>
      </p:sp>
      <p:sp>
        <p:nvSpPr>
          <p:cNvPr id="5" name="Rectangle 4">
            <a:extLst>
              <a:ext uri="{FF2B5EF4-FFF2-40B4-BE49-F238E27FC236}">
                <a16:creationId xmlns:a16="http://schemas.microsoft.com/office/drawing/2014/main" id="{72187EA7-C93A-4244-9851-DFA407A8ED77}"/>
              </a:ext>
            </a:extLst>
          </p:cNvPr>
          <p:cNvSpPr/>
          <p:nvPr userDrawn="1"/>
        </p:nvSpPr>
        <p:spPr>
          <a:xfrm>
            <a:off x="0" y="-203600"/>
            <a:ext cx="12192000" cy="13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9CE55606-53DF-4E84-8E6D-E69F9C9274C2}"/>
              </a:ext>
            </a:extLst>
          </p:cNvPr>
          <p:cNvSpPr>
            <a:spLocks noGrp="1"/>
          </p:cNvSpPr>
          <p:nvPr>
            <p:ph type="title"/>
          </p:nvPr>
        </p:nvSpPr>
        <p:spPr>
          <a:xfrm>
            <a:off x="838200" y="151404"/>
            <a:ext cx="10515600" cy="945876"/>
          </a:xfrm>
        </p:spPr>
        <p:txBody>
          <a:bodyPr/>
          <a:lstStyle>
            <a:lvl1pPr>
              <a:defRPr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AB6C0B87-A017-4DDB-9461-7FD5FC3EA4D2}"/>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7990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Burst Comparison Slide Safety">
    <p:spTree>
      <p:nvGrpSpPr>
        <p:cNvPr id="1" name=""/>
        <p:cNvGrpSpPr/>
        <p:nvPr/>
      </p:nvGrpSpPr>
      <p:grpSpPr>
        <a:xfrm>
          <a:off x="0" y="0"/>
          <a:ext cx="0" cy="0"/>
          <a:chOff x="0" y="0"/>
          <a:chExt cx="0" cy="0"/>
        </a:xfrm>
      </p:grpSpPr>
      <p:sp>
        <p:nvSpPr>
          <p:cNvPr id="6" name="Right Triangle 9">
            <a:extLst>
              <a:ext uri="{FF2B5EF4-FFF2-40B4-BE49-F238E27FC236}">
                <a16:creationId xmlns:a16="http://schemas.microsoft.com/office/drawing/2014/main" id="{9C1FEB59-60FC-465E-9AC7-0A566BB2B8F8}"/>
              </a:ext>
            </a:extLst>
          </p:cNvPr>
          <p:cNvSpPr/>
          <p:nvPr userDrawn="1"/>
        </p:nvSpPr>
        <p:spPr bwMode="auto">
          <a:xfrm flipV="1">
            <a:off x="0" y="1126990"/>
            <a:ext cx="12192000" cy="314595"/>
          </a:xfrm>
          <a:custGeom>
            <a:avLst/>
            <a:gdLst>
              <a:gd name="connsiteX0" fmla="*/ 0 w 9144000"/>
              <a:gd name="connsiteY0" fmla="*/ 234950 h 234950"/>
              <a:gd name="connsiteX1" fmla="*/ 0 w 9144000"/>
              <a:gd name="connsiteY1" fmla="*/ 0 h 234950"/>
              <a:gd name="connsiteX2" fmla="*/ 9144000 w 9144000"/>
              <a:gd name="connsiteY2" fmla="*/ 234950 h 234950"/>
              <a:gd name="connsiteX3" fmla="*/ 0 w 9144000"/>
              <a:gd name="connsiteY3" fmla="*/ 234950 h 234950"/>
              <a:gd name="connsiteX0" fmla="*/ 12700 w 9156700"/>
              <a:gd name="connsiteY0" fmla="*/ 69850 h 69850"/>
              <a:gd name="connsiteX1" fmla="*/ 0 w 9156700"/>
              <a:gd name="connsiteY1" fmla="*/ 0 h 69850"/>
              <a:gd name="connsiteX2" fmla="*/ 9156700 w 9156700"/>
              <a:gd name="connsiteY2" fmla="*/ 69850 h 69850"/>
              <a:gd name="connsiteX3" fmla="*/ 12700 w 9156700"/>
              <a:gd name="connsiteY3" fmla="*/ 69850 h 69850"/>
              <a:gd name="connsiteX0" fmla="*/ 12700 w 9156700"/>
              <a:gd name="connsiteY0" fmla="*/ 139700 h 139700"/>
              <a:gd name="connsiteX1" fmla="*/ 0 w 9156700"/>
              <a:gd name="connsiteY1" fmla="*/ 0 h 139700"/>
              <a:gd name="connsiteX2" fmla="*/ 9156700 w 9156700"/>
              <a:gd name="connsiteY2" fmla="*/ 139700 h 139700"/>
              <a:gd name="connsiteX3" fmla="*/ 12700 w 9156700"/>
              <a:gd name="connsiteY3" fmla="*/ 139700 h 139700"/>
            </a:gdLst>
            <a:ahLst/>
            <a:cxnLst>
              <a:cxn ang="0">
                <a:pos x="connsiteX0" y="connsiteY0"/>
              </a:cxn>
              <a:cxn ang="0">
                <a:pos x="connsiteX1" y="connsiteY1"/>
              </a:cxn>
              <a:cxn ang="0">
                <a:pos x="connsiteX2" y="connsiteY2"/>
              </a:cxn>
              <a:cxn ang="0">
                <a:pos x="connsiteX3" y="connsiteY3"/>
              </a:cxn>
            </a:cxnLst>
            <a:rect l="l" t="t" r="r" b="b"/>
            <a:pathLst>
              <a:path w="9156700" h="139700">
                <a:moveTo>
                  <a:pt x="12700" y="139700"/>
                </a:moveTo>
                <a:lnTo>
                  <a:pt x="0" y="0"/>
                </a:lnTo>
                <a:lnTo>
                  <a:pt x="9156700" y="139700"/>
                </a:lnTo>
                <a:lnTo>
                  <a:pt x="12700" y="139700"/>
                </a:lnTo>
                <a:close/>
              </a:path>
            </a:pathLst>
          </a:custGeom>
          <a:solidFill>
            <a:schemeClr val="accent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122238" marR="0" indent="-122238" algn="ctr" defTabSz="820738" rtl="0" eaLnBrk="1" fontAlgn="base" latinLnBrk="0" hangingPunct="1">
              <a:lnSpc>
                <a:spcPct val="85000"/>
              </a:lnSpc>
              <a:spcBef>
                <a:spcPct val="30000"/>
              </a:spcBef>
              <a:spcAft>
                <a:spcPct val="0"/>
              </a:spcAft>
              <a:buClrTx/>
              <a:buSzTx/>
              <a:buFontTx/>
              <a:buChar char="•"/>
              <a:tabLst/>
            </a:pPr>
            <a:endParaRPr kumimoji="0" lang="en-US" sz="1700" b="0" i="0" u="none" strike="noStrike" cap="none" normalizeH="0" baseline="0" dirty="0">
              <a:ln>
                <a:noFill/>
              </a:ln>
              <a:solidFill>
                <a:schemeClr val="tx1"/>
              </a:solidFill>
              <a:effectLst/>
              <a:latin typeface="Interstate-Regular" pitchFamily="-80" charset="0"/>
            </a:endParaRPr>
          </a:p>
        </p:txBody>
      </p:sp>
      <p:sp>
        <p:nvSpPr>
          <p:cNvPr id="5" name="Rectangle 4">
            <a:extLst>
              <a:ext uri="{FF2B5EF4-FFF2-40B4-BE49-F238E27FC236}">
                <a16:creationId xmlns:a16="http://schemas.microsoft.com/office/drawing/2014/main" id="{72187EA7-C93A-4244-9851-DFA407A8ED77}"/>
              </a:ext>
            </a:extLst>
          </p:cNvPr>
          <p:cNvSpPr/>
          <p:nvPr userDrawn="1"/>
        </p:nvSpPr>
        <p:spPr>
          <a:xfrm>
            <a:off x="0" y="-203600"/>
            <a:ext cx="12192000" cy="13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9CE55606-53DF-4E84-8E6D-E69F9C9274C2}"/>
              </a:ext>
            </a:extLst>
          </p:cNvPr>
          <p:cNvSpPr>
            <a:spLocks noGrp="1"/>
          </p:cNvSpPr>
          <p:nvPr>
            <p:ph type="title"/>
          </p:nvPr>
        </p:nvSpPr>
        <p:spPr>
          <a:xfrm>
            <a:off x="838200" y="151404"/>
            <a:ext cx="10515600" cy="945876"/>
          </a:xfrm>
        </p:spPr>
        <p:txBody>
          <a:bodyPr/>
          <a:lstStyle>
            <a:lvl1pPr>
              <a:defRPr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7" name="Content Placeholder 2">
            <a:extLst>
              <a:ext uri="{FF2B5EF4-FFF2-40B4-BE49-F238E27FC236}">
                <a16:creationId xmlns:a16="http://schemas.microsoft.com/office/drawing/2014/main" id="{B857B35F-CDC8-4E57-9C9D-72A8FFFD1E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563E9C74-101E-4A1C-833B-FCB185BD03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952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ue Divided KDOT">
    <p:bg>
      <p:bgRef idx="1001">
        <a:schemeClr val="bg1"/>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0CD265-8F73-4AC1-80DA-AD93CAD34488}"/>
              </a:ext>
            </a:extLst>
          </p:cNvPr>
          <p:cNvSpPr/>
          <p:nvPr userDrawn="1"/>
        </p:nvSpPr>
        <p:spPr>
          <a:xfrm>
            <a:off x="-22578" y="-13317"/>
            <a:ext cx="8336132" cy="6871317"/>
          </a:xfrm>
          <a:custGeom>
            <a:avLst/>
            <a:gdLst>
              <a:gd name="connsiteX0" fmla="*/ 17755 w 8336132"/>
              <a:gd name="connsiteY0" fmla="*/ 8878 h 6871317"/>
              <a:gd name="connsiteX1" fmla="*/ 0 w 8336132"/>
              <a:gd name="connsiteY1" fmla="*/ 6853561 h 6871317"/>
              <a:gd name="connsiteX2" fmla="*/ 3764132 w 8336132"/>
              <a:gd name="connsiteY2" fmla="*/ 6871317 h 6871317"/>
              <a:gd name="connsiteX3" fmla="*/ 8336132 w 8336132"/>
              <a:gd name="connsiteY3" fmla="*/ 0 h 6871317"/>
              <a:gd name="connsiteX4" fmla="*/ 17755 w 8336132"/>
              <a:gd name="connsiteY4" fmla="*/ 8878 h 687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132" h="6871317">
                <a:moveTo>
                  <a:pt x="17755" y="8878"/>
                </a:moveTo>
                <a:cubicBezTo>
                  <a:pt x="11837" y="2290439"/>
                  <a:pt x="5918" y="4572000"/>
                  <a:pt x="0" y="6853561"/>
                </a:cubicBezTo>
                <a:lnTo>
                  <a:pt x="3764132" y="6871317"/>
                </a:lnTo>
                <a:lnTo>
                  <a:pt x="8336132" y="0"/>
                </a:lnTo>
                <a:lnTo>
                  <a:pt x="17755" y="8878"/>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274900F-B215-486A-9CA7-605DB59C6EFA}"/>
              </a:ext>
            </a:extLst>
          </p:cNvPr>
          <p:cNvSpPr>
            <a:spLocks noGrp="1"/>
          </p:cNvSpPr>
          <p:nvPr>
            <p:ph type="body" sz="quarter" idx="10"/>
          </p:nvPr>
        </p:nvSpPr>
        <p:spPr>
          <a:xfrm>
            <a:off x="625642" y="1104900"/>
            <a:ext cx="5937083" cy="428625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4FFCA84E-660C-4108-9CE5-A11454242449}"/>
              </a:ext>
            </a:extLst>
          </p:cNvPr>
          <p:cNvSpPr>
            <a:spLocks noGrp="1"/>
          </p:cNvSpPr>
          <p:nvPr>
            <p:ph type="body" sz="quarter" idx="11"/>
          </p:nvPr>
        </p:nvSpPr>
        <p:spPr>
          <a:xfrm>
            <a:off x="7610475" y="1104900"/>
            <a:ext cx="4343400" cy="4286250"/>
          </a:xfr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169344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as Blue Half Bar Safet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402B68-5870-4BA9-A849-472C04325316}"/>
              </a:ext>
            </a:extLst>
          </p:cNvPr>
          <p:cNvSpPr/>
          <p:nvPr userDrawn="1"/>
        </p:nvSpPr>
        <p:spPr>
          <a:xfrm>
            <a:off x="0" y="0"/>
            <a:ext cx="12192000" cy="242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a:xfrm>
            <a:off x="838200" y="365125"/>
            <a:ext cx="10515600" cy="1724932"/>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838200" y="2647666"/>
            <a:ext cx="10515600" cy="311305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0781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Kansas Blue Half Bar Safet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402B68-5870-4BA9-A849-472C04325316}"/>
              </a:ext>
            </a:extLst>
          </p:cNvPr>
          <p:cNvSpPr/>
          <p:nvPr userDrawn="1"/>
        </p:nvSpPr>
        <p:spPr>
          <a:xfrm>
            <a:off x="0" y="0"/>
            <a:ext cx="381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a:xfrm>
            <a:off x="571500" y="365125"/>
            <a:ext cx="2857500" cy="5911850"/>
          </a:xfrm>
        </p:spPr>
        <p:txBody>
          <a:bodyPr/>
          <a:lstStyle>
            <a:lvl1pPr>
              <a:defRPr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4495800" y="1714500"/>
            <a:ext cx="6972299" cy="403669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105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Slid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64CF-740C-4431-A249-482C37D3E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D24CB-1D66-4A17-A4F5-8DBF37E9EDC7}"/>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99939C9-BB8D-4FC7-9780-C40F23BEB2E9}"/>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102946E-DF0C-455D-BDE2-43A10D5A24C4}"/>
              </a:ext>
            </a:extLst>
          </p:cNvPr>
          <p:cNvCxnSpPr/>
          <p:nvPr userDrawn="1"/>
        </p:nvCxnSpPr>
        <p:spPr>
          <a:xfrm>
            <a:off x="838200" y="1690688"/>
            <a:ext cx="105156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026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Kansas Blue Half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5B8717-948B-452F-9F7F-B824F531ADF7}"/>
              </a:ext>
            </a:extLst>
          </p:cNvPr>
          <p:cNvSpPr/>
          <p:nvPr userDrawn="1"/>
        </p:nvSpPr>
        <p:spPr>
          <a:xfrm>
            <a:off x="0" y="2771775"/>
            <a:ext cx="12192000" cy="4086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9402B68-5870-4BA9-A849-472C04325316}"/>
              </a:ext>
            </a:extLst>
          </p:cNvPr>
          <p:cNvSpPr/>
          <p:nvPr userDrawn="1"/>
        </p:nvSpPr>
        <p:spPr>
          <a:xfrm>
            <a:off x="0" y="0"/>
            <a:ext cx="12192000" cy="242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DA3503E-78B5-431A-A98A-D5BDB4568665}"/>
              </a:ext>
            </a:extLst>
          </p:cNvPr>
          <p:cNvSpPr>
            <a:spLocks noGrp="1"/>
          </p:cNvSpPr>
          <p:nvPr>
            <p:ph idx="1"/>
          </p:nvPr>
        </p:nvSpPr>
        <p:spPr>
          <a:xfrm>
            <a:off x="838200" y="3181350"/>
            <a:ext cx="10515600" cy="249555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1202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Solid Safet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6169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3520-2DBF-4EC9-8115-E717A93CA37E}"/>
              </a:ext>
            </a:extLst>
          </p:cNvPr>
          <p:cNvSpPr>
            <a:spLocks noGrp="1"/>
          </p:cNvSpPr>
          <p:nvPr>
            <p:ph type="title"/>
          </p:nvPr>
        </p:nvSpPr>
        <p:spPr/>
        <p:txBody>
          <a:bodyPr/>
          <a:lstStyle/>
          <a:p>
            <a:r>
              <a:rPr lang="en-US" dirty="0"/>
              <a:t>Click to edit Master title style</a:t>
            </a:r>
          </a:p>
        </p:txBody>
      </p:sp>
      <p:cxnSp>
        <p:nvCxnSpPr>
          <p:cNvPr id="3" name="Straight Connector 2">
            <a:extLst>
              <a:ext uri="{FF2B5EF4-FFF2-40B4-BE49-F238E27FC236}">
                <a16:creationId xmlns:a16="http://schemas.microsoft.com/office/drawing/2014/main" id="{02E53A00-6ED2-4943-89D1-19D96EC68B90}"/>
              </a:ext>
            </a:extLst>
          </p:cNvPr>
          <p:cNvCxnSpPr/>
          <p:nvPr userDrawn="1"/>
        </p:nvCxnSpPr>
        <p:spPr>
          <a:xfrm>
            <a:off x="838200" y="1690688"/>
            <a:ext cx="105156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67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oli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58452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ORWARD 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0A383E-1894-4369-870D-2311D0A8F2B9}"/>
              </a:ext>
            </a:extLst>
          </p:cNvPr>
          <p:cNvSpPr/>
          <p:nvPr userDrawn="1"/>
        </p:nvSpPr>
        <p:spPr>
          <a:xfrm>
            <a:off x="10226842" y="5558589"/>
            <a:ext cx="1964841" cy="129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2247E19-87AE-4273-AA4A-E00E33CDBA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46377" y="0"/>
            <a:ext cx="8445623" cy="6858000"/>
          </a:xfrm>
          <a:prstGeom prst="rect">
            <a:avLst/>
          </a:prstGeom>
        </p:spPr>
      </p:pic>
      <p:sp>
        <p:nvSpPr>
          <p:cNvPr id="11" name="Freeform: Shape 10">
            <a:extLst>
              <a:ext uri="{FF2B5EF4-FFF2-40B4-BE49-F238E27FC236}">
                <a16:creationId xmlns:a16="http://schemas.microsoft.com/office/drawing/2014/main" id="{858CA055-4793-4F9F-B094-73EEEE2B6442}"/>
              </a:ext>
            </a:extLst>
          </p:cNvPr>
          <p:cNvSpPr/>
          <p:nvPr userDrawn="1"/>
        </p:nvSpPr>
        <p:spPr>
          <a:xfrm>
            <a:off x="-17755" y="-13318"/>
            <a:ext cx="8336132" cy="6871317"/>
          </a:xfrm>
          <a:custGeom>
            <a:avLst/>
            <a:gdLst>
              <a:gd name="connsiteX0" fmla="*/ 17755 w 8336132"/>
              <a:gd name="connsiteY0" fmla="*/ 8878 h 6871317"/>
              <a:gd name="connsiteX1" fmla="*/ 0 w 8336132"/>
              <a:gd name="connsiteY1" fmla="*/ 6853561 h 6871317"/>
              <a:gd name="connsiteX2" fmla="*/ 3764132 w 8336132"/>
              <a:gd name="connsiteY2" fmla="*/ 6871317 h 6871317"/>
              <a:gd name="connsiteX3" fmla="*/ 8336132 w 8336132"/>
              <a:gd name="connsiteY3" fmla="*/ 0 h 6871317"/>
              <a:gd name="connsiteX4" fmla="*/ 17755 w 8336132"/>
              <a:gd name="connsiteY4" fmla="*/ 8878 h 687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132" h="6871317">
                <a:moveTo>
                  <a:pt x="17755" y="8878"/>
                </a:moveTo>
                <a:cubicBezTo>
                  <a:pt x="11837" y="2290439"/>
                  <a:pt x="5918" y="4572000"/>
                  <a:pt x="0" y="6853561"/>
                </a:cubicBezTo>
                <a:lnTo>
                  <a:pt x="3764132" y="6871317"/>
                </a:lnTo>
                <a:lnTo>
                  <a:pt x="8336132" y="0"/>
                </a:lnTo>
                <a:lnTo>
                  <a:pt x="17755" y="8878"/>
                </a:lnTo>
                <a:close/>
              </a:path>
            </a:pathLst>
          </a:custGeom>
          <a:solidFill>
            <a:srgbClr val="05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31" descr="A close up of a logo&#10;&#10;Description automatically generated">
            <a:extLst>
              <a:ext uri="{FF2B5EF4-FFF2-40B4-BE49-F238E27FC236}">
                <a16:creationId xmlns:a16="http://schemas.microsoft.com/office/drawing/2014/main" id="{0F30AA2C-C9AA-403C-9AE5-7C013E65EA5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83" y="4756350"/>
            <a:ext cx="3873623" cy="1894222"/>
          </a:xfrm>
          <a:prstGeom prst="rect">
            <a:avLst/>
          </a:prstGeom>
        </p:spPr>
      </p:pic>
      <p:pic>
        <p:nvPicPr>
          <p:cNvPr id="13" name="Picture 12">
            <a:extLst>
              <a:ext uri="{FF2B5EF4-FFF2-40B4-BE49-F238E27FC236}">
                <a16:creationId xmlns:a16="http://schemas.microsoft.com/office/drawing/2014/main" id="{DEAAD5E4-0FF4-4988-94CD-8D32BEFD52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1819">
            <a:off x="4804374" y="2320500"/>
            <a:ext cx="2583252" cy="2216999"/>
          </a:xfrm>
          <a:prstGeom prst="rect">
            <a:avLst/>
          </a:prstGeom>
        </p:spPr>
      </p:pic>
      <p:cxnSp>
        <p:nvCxnSpPr>
          <p:cNvPr id="14" name="Straight Connector 13">
            <a:extLst>
              <a:ext uri="{FF2B5EF4-FFF2-40B4-BE49-F238E27FC236}">
                <a16:creationId xmlns:a16="http://schemas.microsoft.com/office/drawing/2014/main" id="{E27E3A8B-DD15-48A9-AEFF-FE0AC389F6C0}"/>
              </a:ext>
            </a:extLst>
          </p:cNvPr>
          <p:cNvCxnSpPr/>
          <p:nvPr userDrawn="1"/>
        </p:nvCxnSpPr>
        <p:spPr>
          <a:xfrm flipV="1">
            <a:off x="6525087" y="0"/>
            <a:ext cx="1793290" cy="2698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4A1E9C-3D56-4E7F-9400-7E02AB45DF0E}"/>
              </a:ext>
            </a:extLst>
          </p:cNvPr>
          <p:cNvCxnSpPr>
            <a:cxnSpLocks/>
          </p:cNvCxnSpPr>
          <p:nvPr userDrawn="1"/>
        </p:nvCxnSpPr>
        <p:spPr>
          <a:xfrm flipV="1">
            <a:off x="3746377" y="3670915"/>
            <a:ext cx="2139518" cy="318708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79824B2A-669D-4DA1-BB44-C24EA8E789B9}"/>
              </a:ext>
            </a:extLst>
          </p:cNvPr>
          <p:cNvSpPr>
            <a:spLocks noGrp="1"/>
          </p:cNvSpPr>
          <p:nvPr>
            <p:ph type="title"/>
          </p:nvPr>
        </p:nvSpPr>
        <p:spPr>
          <a:xfrm>
            <a:off x="838200" y="365125"/>
            <a:ext cx="4082919" cy="3417166"/>
          </a:xfrm>
        </p:spPr>
        <p:txBody>
          <a:bodyPr>
            <a:normAutofit/>
          </a:bodyPr>
          <a:lstStyle>
            <a:lvl1pPr>
              <a:defRPr sz="4000" b="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02925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ORWARD 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0A383E-1894-4369-870D-2311D0A8F2B9}"/>
              </a:ext>
            </a:extLst>
          </p:cNvPr>
          <p:cNvSpPr/>
          <p:nvPr userDrawn="1"/>
        </p:nvSpPr>
        <p:spPr>
          <a:xfrm>
            <a:off x="10226842" y="5558589"/>
            <a:ext cx="1964841" cy="129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yellow flower&#10;&#10;Description automatically generated">
            <a:extLst>
              <a:ext uri="{FF2B5EF4-FFF2-40B4-BE49-F238E27FC236}">
                <a16:creationId xmlns:a16="http://schemas.microsoft.com/office/drawing/2014/main" id="{28DBFC90-893D-4953-977E-DC9CD89794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6" t="9653" r="19470" b="5969"/>
          <a:stretch/>
        </p:blipFill>
        <p:spPr>
          <a:xfrm>
            <a:off x="2438401" y="16038"/>
            <a:ext cx="9753600" cy="6858000"/>
          </a:xfrm>
          <a:prstGeom prst="rect">
            <a:avLst/>
          </a:prstGeom>
        </p:spPr>
      </p:pic>
      <p:sp>
        <p:nvSpPr>
          <p:cNvPr id="17" name="Freeform: Shape 16">
            <a:extLst>
              <a:ext uri="{FF2B5EF4-FFF2-40B4-BE49-F238E27FC236}">
                <a16:creationId xmlns:a16="http://schemas.microsoft.com/office/drawing/2014/main" id="{0D844553-3D80-4467-81C1-73611A557DEB}"/>
              </a:ext>
            </a:extLst>
          </p:cNvPr>
          <p:cNvSpPr/>
          <p:nvPr userDrawn="1"/>
        </p:nvSpPr>
        <p:spPr>
          <a:xfrm>
            <a:off x="-27401" y="-13317"/>
            <a:ext cx="8336132" cy="6871317"/>
          </a:xfrm>
          <a:custGeom>
            <a:avLst/>
            <a:gdLst>
              <a:gd name="connsiteX0" fmla="*/ 17755 w 8336132"/>
              <a:gd name="connsiteY0" fmla="*/ 8878 h 6871317"/>
              <a:gd name="connsiteX1" fmla="*/ 0 w 8336132"/>
              <a:gd name="connsiteY1" fmla="*/ 6853561 h 6871317"/>
              <a:gd name="connsiteX2" fmla="*/ 3764132 w 8336132"/>
              <a:gd name="connsiteY2" fmla="*/ 6871317 h 6871317"/>
              <a:gd name="connsiteX3" fmla="*/ 8336132 w 8336132"/>
              <a:gd name="connsiteY3" fmla="*/ 0 h 6871317"/>
              <a:gd name="connsiteX4" fmla="*/ 17755 w 8336132"/>
              <a:gd name="connsiteY4" fmla="*/ 8878 h 687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132" h="6871317">
                <a:moveTo>
                  <a:pt x="17755" y="8878"/>
                </a:moveTo>
                <a:cubicBezTo>
                  <a:pt x="11837" y="2290439"/>
                  <a:pt x="5918" y="4572000"/>
                  <a:pt x="0" y="6853561"/>
                </a:cubicBezTo>
                <a:lnTo>
                  <a:pt x="3764132" y="6871317"/>
                </a:lnTo>
                <a:lnTo>
                  <a:pt x="8336132" y="0"/>
                </a:lnTo>
                <a:lnTo>
                  <a:pt x="17755" y="8878"/>
                </a:lnTo>
                <a:close/>
              </a:path>
            </a:pathLst>
          </a:custGeom>
          <a:solidFill>
            <a:srgbClr val="05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3F7C"/>
              </a:solidFill>
            </a:endParaRPr>
          </a:p>
        </p:txBody>
      </p:sp>
      <p:cxnSp>
        <p:nvCxnSpPr>
          <p:cNvPr id="18" name="Straight Connector 17">
            <a:extLst>
              <a:ext uri="{FF2B5EF4-FFF2-40B4-BE49-F238E27FC236}">
                <a16:creationId xmlns:a16="http://schemas.microsoft.com/office/drawing/2014/main" id="{31072F3E-73D4-4F68-AD3E-17E46CD40ED7}"/>
              </a:ext>
            </a:extLst>
          </p:cNvPr>
          <p:cNvCxnSpPr>
            <a:cxnSpLocks/>
          </p:cNvCxnSpPr>
          <p:nvPr userDrawn="1"/>
        </p:nvCxnSpPr>
        <p:spPr>
          <a:xfrm flipV="1">
            <a:off x="3209963" y="2725"/>
            <a:ext cx="5098927" cy="76581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10C79C3-0C29-4F0A-9DC2-DDB139B88DC4}"/>
              </a:ext>
            </a:extLst>
          </p:cNvPr>
          <p:cNvSpPr>
            <a:spLocks noGrp="1"/>
          </p:cNvSpPr>
          <p:nvPr>
            <p:ph type="title"/>
          </p:nvPr>
        </p:nvSpPr>
        <p:spPr>
          <a:xfrm>
            <a:off x="838200" y="365125"/>
            <a:ext cx="3781926" cy="5193464"/>
          </a:xfrm>
        </p:spPr>
        <p:txBody>
          <a:bodyPr/>
          <a:lstStyle>
            <a:lvl1pPr>
              <a:defRPr b="0">
                <a:solidFill>
                  <a:schemeClr val="bg1"/>
                </a:solidFill>
              </a:defRPr>
            </a:lvl1pPr>
          </a:lstStyle>
          <a:p>
            <a:r>
              <a:rPr lang="en-US" dirty="0"/>
              <a:t>Click to edit Master title style</a:t>
            </a:r>
          </a:p>
        </p:txBody>
      </p:sp>
      <p:pic>
        <p:nvPicPr>
          <p:cNvPr id="21" name="Picture 20">
            <a:extLst>
              <a:ext uri="{FF2B5EF4-FFF2-40B4-BE49-F238E27FC236}">
                <a16:creationId xmlns:a16="http://schemas.microsoft.com/office/drawing/2014/main" id="{9288271F-4717-48AD-A535-0E09F1DCBD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8881" y="5240240"/>
            <a:ext cx="2311097" cy="1422214"/>
          </a:xfrm>
          <a:prstGeom prst="rect">
            <a:avLst/>
          </a:prstGeom>
        </p:spPr>
      </p:pic>
    </p:spTree>
    <p:extLst>
      <p:ext uri="{BB962C8B-B14F-4D97-AF65-F5344CB8AC3E}">
        <p14:creationId xmlns:p14="http://schemas.microsoft.com/office/powerpoint/2010/main" val="19940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ite Solid">
    <p:bg>
      <p:bgRef idx="1001">
        <a:schemeClr val="bg1"/>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0CD265-8F73-4AC1-80DA-AD93CAD34488}"/>
              </a:ext>
            </a:extLst>
          </p:cNvPr>
          <p:cNvSpPr/>
          <p:nvPr userDrawn="1"/>
        </p:nvSpPr>
        <p:spPr>
          <a:xfrm>
            <a:off x="-22578" y="-13317"/>
            <a:ext cx="8336132" cy="6871317"/>
          </a:xfrm>
          <a:custGeom>
            <a:avLst/>
            <a:gdLst>
              <a:gd name="connsiteX0" fmla="*/ 17755 w 8336132"/>
              <a:gd name="connsiteY0" fmla="*/ 8878 h 6871317"/>
              <a:gd name="connsiteX1" fmla="*/ 0 w 8336132"/>
              <a:gd name="connsiteY1" fmla="*/ 6853561 h 6871317"/>
              <a:gd name="connsiteX2" fmla="*/ 3764132 w 8336132"/>
              <a:gd name="connsiteY2" fmla="*/ 6871317 h 6871317"/>
              <a:gd name="connsiteX3" fmla="*/ 8336132 w 8336132"/>
              <a:gd name="connsiteY3" fmla="*/ 0 h 6871317"/>
              <a:gd name="connsiteX4" fmla="*/ 17755 w 8336132"/>
              <a:gd name="connsiteY4" fmla="*/ 8878 h 687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132" h="6871317">
                <a:moveTo>
                  <a:pt x="17755" y="8878"/>
                </a:moveTo>
                <a:cubicBezTo>
                  <a:pt x="11837" y="2290439"/>
                  <a:pt x="5918" y="4572000"/>
                  <a:pt x="0" y="6853561"/>
                </a:cubicBezTo>
                <a:lnTo>
                  <a:pt x="3764132" y="6871317"/>
                </a:lnTo>
                <a:lnTo>
                  <a:pt x="8336132" y="0"/>
                </a:lnTo>
                <a:lnTo>
                  <a:pt x="17755" y="8878"/>
                </a:lnTo>
                <a:close/>
              </a:path>
            </a:pathLst>
          </a:custGeom>
          <a:solidFill>
            <a:srgbClr val="05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27345FF1-5A20-4F57-AE25-77CE6461D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25" y="246555"/>
            <a:ext cx="11749113" cy="6611445"/>
          </a:xfrm>
          <a:prstGeom prst="rect">
            <a:avLst/>
          </a:prstGeom>
        </p:spPr>
      </p:pic>
      <p:sp>
        <p:nvSpPr>
          <p:cNvPr id="5" name="Text Placeholder 4">
            <a:extLst>
              <a:ext uri="{FF2B5EF4-FFF2-40B4-BE49-F238E27FC236}">
                <a16:creationId xmlns:a16="http://schemas.microsoft.com/office/drawing/2014/main" id="{9274900F-B215-486A-9CA7-605DB59C6EFA}"/>
              </a:ext>
            </a:extLst>
          </p:cNvPr>
          <p:cNvSpPr>
            <a:spLocks noGrp="1"/>
          </p:cNvSpPr>
          <p:nvPr>
            <p:ph type="body" sz="quarter" idx="10"/>
          </p:nvPr>
        </p:nvSpPr>
        <p:spPr>
          <a:xfrm>
            <a:off x="2219325" y="1104900"/>
            <a:ext cx="4343400" cy="428625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4FFCA84E-660C-4108-9CE5-A11454242449}"/>
              </a:ext>
            </a:extLst>
          </p:cNvPr>
          <p:cNvSpPr>
            <a:spLocks noGrp="1"/>
          </p:cNvSpPr>
          <p:nvPr>
            <p:ph type="body" sz="quarter" idx="11"/>
          </p:nvPr>
        </p:nvSpPr>
        <p:spPr>
          <a:xfrm>
            <a:off x="7610475" y="1104900"/>
            <a:ext cx="4343400" cy="4286250"/>
          </a:xfr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84921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3.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D8FBE-B62F-4618-8511-B51571AB4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026BA11-081E-408F-A139-24E22A1574C8}"/>
              </a:ext>
            </a:extLst>
          </p:cNvPr>
          <p:cNvSpPr>
            <a:spLocks noGrp="1"/>
          </p:cNvSpPr>
          <p:nvPr>
            <p:ph type="body" idx="1"/>
          </p:nvPr>
        </p:nvSpPr>
        <p:spPr>
          <a:xfrm>
            <a:off x="838200" y="1825625"/>
            <a:ext cx="10515600" cy="39350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34E6D13-C862-4B78-99DA-78D70E88B815}"/>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0443418" y="5884992"/>
            <a:ext cx="1424524" cy="768791"/>
          </a:xfrm>
          <a:prstGeom prst="rect">
            <a:avLst/>
          </a:prstGeom>
        </p:spPr>
      </p:pic>
    </p:spTree>
    <p:extLst>
      <p:ext uri="{BB962C8B-B14F-4D97-AF65-F5344CB8AC3E}">
        <p14:creationId xmlns:p14="http://schemas.microsoft.com/office/powerpoint/2010/main" val="415780472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50" r:id="rId3"/>
    <p:sldLayoutId id="2147483652" r:id="rId4"/>
    <p:sldLayoutId id="2147483654" r:id="rId5"/>
    <p:sldLayoutId id="2147483664" r:id="rId6"/>
    <p:sldLayoutId id="2147483700" r:id="rId7"/>
    <p:sldLayoutId id="2147483702" r:id="rId8"/>
    <p:sldLayoutId id="2147483701" r:id="rId9"/>
    <p:sldLayoutId id="2147483703" r:id="rId10"/>
    <p:sldLayoutId id="2147483704" r:id="rId11"/>
    <p:sldLayoutId id="2147483705" r:id="rId12"/>
    <p:sldLayoutId id="2147483649" r:id="rId13"/>
    <p:sldLayoutId id="2147483651" r:id="rId14"/>
    <p:sldLayoutId id="2147483699" r:id="rId15"/>
    <p:sldLayoutId id="2147483667" r:id="rId16"/>
    <p:sldLayoutId id="2147483697" r:id="rId17"/>
    <p:sldLayoutId id="2147483668" r:id="rId18"/>
    <p:sldLayoutId id="2147483666" r:id="rId19"/>
    <p:sldLayoutId id="2147483665" r:id="rId20"/>
    <p:sldLayoutId id="2147483653" r:id="rId21"/>
    <p:sldLayoutId id="2147483655" r:id="rId22"/>
    <p:sldLayoutId id="2147483660" r:id="rId23"/>
    <p:sldLayoutId id="2147483662" r:id="rId24"/>
    <p:sldLayoutId id="2147483669" r:id="rId25"/>
    <p:sldLayoutId id="2147483698" r:id="rId26"/>
    <p:sldLayoutId id="2147483671" r:id="rId27"/>
    <p:sldLayoutId id="2147483661" r:id="rId28"/>
    <p:sldLayoutId id="2147483663" r:id="rId29"/>
    <p:sldLayoutId id="2147483672" r:id="rId30"/>
  </p:sldLayoutIdLst>
  <p:txStyles>
    <p:title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D8FBE-B62F-4618-8511-B51571AB4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026BA11-081E-408F-A139-24E22A1574C8}"/>
              </a:ext>
            </a:extLst>
          </p:cNvPr>
          <p:cNvSpPr>
            <a:spLocks noGrp="1"/>
          </p:cNvSpPr>
          <p:nvPr>
            <p:ph type="body" idx="1"/>
          </p:nvPr>
        </p:nvSpPr>
        <p:spPr>
          <a:xfrm>
            <a:off x="838200" y="1825625"/>
            <a:ext cx="10515600" cy="39350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CDAB980-55AD-4F3C-9494-4420BD3FC59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57621" y="5895657"/>
            <a:ext cx="1192357" cy="771525"/>
          </a:xfrm>
          <a:prstGeom prst="rect">
            <a:avLst/>
          </a:prstGeom>
        </p:spPr>
      </p:pic>
      <p:sp>
        <p:nvSpPr>
          <p:cNvPr id="6" name="TextBox 5">
            <a:extLst>
              <a:ext uri="{FF2B5EF4-FFF2-40B4-BE49-F238E27FC236}">
                <a16:creationId xmlns:a16="http://schemas.microsoft.com/office/drawing/2014/main" id="{072C257F-1770-4910-8E7F-9E5A6BD5BD5E}"/>
              </a:ext>
            </a:extLst>
          </p:cNvPr>
          <p:cNvSpPr txBox="1"/>
          <p:nvPr userDrawn="1"/>
        </p:nvSpPr>
        <p:spPr>
          <a:xfrm>
            <a:off x="6629400" y="6296025"/>
            <a:ext cx="4000501" cy="276999"/>
          </a:xfrm>
          <a:prstGeom prst="rect">
            <a:avLst/>
          </a:prstGeom>
          <a:noFill/>
        </p:spPr>
        <p:txBody>
          <a:bodyPr wrap="square" rtlCol="0">
            <a:spAutoFit/>
          </a:bodyPr>
          <a:lstStyle/>
          <a:p>
            <a:pPr algn="r"/>
            <a:r>
              <a:rPr lang="en-US" sz="1200" dirty="0"/>
              <a:t>Kansas Department of Transportation</a:t>
            </a:r>
          </a:p>
        </p:txBody>
      </p:sp>
    </p:spTree>
    <p:extLst>
      <p:ext uri="{BB962C8B-B14F-4D97-AF65-F5344CB8AC3E}">
        <p14:creationId xmlns:p14="http://schemas.microsoft.com/office/powerpoint/2010/main" val="1319208133"/>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677" r:id="rId3"/>
    <p:sldLayoutId id="2147483681" r:id="rId4"/>
    <p:sldLayoutId id="2147483678" r:id="rId5"/>
    <p:sldLayoutId id="2147483694" r:id="rId6"/>
    <p:sldLayoutId id="2147483706" r:id="rId7"/>
    <p:sldLayoutId id="2147483685" r:id="rId8"/>
    <p:sldLayoutId id="2147483687" r:id="rId9"/>
    <p:sldLayoutId id="2147483686" r:id="rId10"/>
    <p:sldLayoutId id="2147483693" r:id="rId11"/>
  </p:sldLayoutIdLst>
  <p:txStyles>
    <p:title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www.ksdot.org/burRail/Rail/default.asp" TargetMode="External"/><Relationship Id="rId2" Type="http://schemas.openxmlformats.org/officeDocument/2006/relationships/hyperlink" Target="mailto:john.maddox@ks.gov" TargetMode="Externa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AB529C-0C92-4138-943F-895C0BABF0FD}"/>
              </a:ext>
            </a:extLst>
          </p:cNvPr>
          <p:cNvSpPr>
            <a:spLocks noGrp="1"/>
          </p:cNvSpPr>
          <p:nvPr>
            <p:ph type="body" sz="quarter" idx="11"/>
          </p:nvPr>
        </p:nvSpPr>
        <p:spPr>
          <a:xfrm>
            <a:off x="6586331" y="2620825"/>
            <a:ext cx="5314121" cy="3100594"/>
          </a:xfrm>
        </p:spPr>
        <p:txBody>
          <a:bodyPr>
            <a:normAutofit lnSpcReduction="10000"/>
          </a:bodyPr>
          <a:lstStyle/>
          <a:p>
            <a:pPr marL="0" indent="0" algn="ctr">
              <a:buNone/>
            </a:pPr>
            <a:r>
              <a:rPr lang="en-US" sz="4400" dirty="0"/>
              <a:t>Short Line Railroad Improvement Fund Webinar</a:t>
            </a:r>
          </a:p>
          <a:p>
            <a:pPr marL="0" indent="0" algn="ctr">
              <a:buNone/>
            </a:pPr>
            <a:endParaRPr lang="en-US" sz="4400" dirty="0"/>
          </a:p>
          <a:p>
            <a:pPr marL="0" indent="0" algn="ctr">
              <a:buNone/>
            </a:pPr>
            <a:r>
              <a:rPr lang="en-US" sz="3200" dirty="0"/>
              <a:t>July 8, 2020</a:t>
            </a:r>
          </a:p>
        </p:txBody>
      </p:sp>
      <p:pic>
        <p:nvPicPr>
          <p:cNvPr id="7" name="Picture 6" descr="A close up of text on a black background&#10;&#10;Description automatically generated">
            <a:extLst>
              <a:ext uri="{FF2B5EF4-FFF2-40B4-BE49-F238E27FC236}">
                <a16:creationId xmlns:a16="http://schemas.microsoft.com/office/drawing/2014/main" id="{9DBBFD6A-EE17-4C6D-B317-F60351DF3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341" y="299739"/>
            <a:ext cx="4031822" cy="3314792"/>
          </a:xfrm>
          <a:prstGeom prst="rect">
            <a:avLst/>
          </a:prstGeom>
        </p:spPr>
      </p:pic>
    </p:spTree>
    <p:extLst>
      <p:ext uri="{BB962C8B-B14F-4D97-AF65-F5344CB8AC3E}">
        <p14:creationId xmlns:p14="http://schemas.microsoft.com/office/powerpoint/2010/main" val="215969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D6BE-FC05-4886-B95E-DC0311102CD5}"/>
              </a:ext>
            </a:extLst>
          </p:cNvPr>
          <p:cNvSpPr>
            <a:spLocks noGrp="1"/>
          </p:cNvSpPr>
          <p:nvPr>
            <p:ph type="title"/>
          </p:nvPr>
        </p:nvSpPr>
        <p:spPr/>
        <p:txBody>
          <a:bodyPr/>
          <a:lstStyle/>
          <a:p>
            <a:r>
              <a:rPr lang="en-US" dirty="0"/>
              <a:t>Project Selection Criteria Continued</a:t>
            </a:r>
          </a:p>
        </p:txBody>
      </p:sp>
      <p:sp>
        <p:nvSpPr>
          <p:cNvPr id="4" name="Rectangle 3">
            <a:extLst>
              <a:ext uri="{FF2B5EF4-FFF2-40B4-BE49-F238E27FC236}">
                <a16:creationId xmlns:a16="http://schemas.microsoft.com/office/drawing/2014/main" id="{81689C3C-322A-4C7D-845A-6F67D5FF40D9}"/>
              </a:ext>
            </a:extLst>
          </p:cNvPr>
          <p:cNvSpPr/>
          <p:nvPr/>
        </p:nvSpPr>
        <p:spPr>
          <a:xfrm>
            <a:off x="838200" y="1899097"/>
            <a:ext cx="8971721" cy="3551100"/>
          </a:xfrm>
          <a:prstGeom prst="rect">
            <a:avLst/>
          </a:prstGeom>
        </p:spPr>
        <p:txBody>
          <a:bodyPr wrap="square">
            <a:spAutoFit/>
          </a:bodyPr>
          <a:lstStyle/>
          <a:p>
            <a:r>
              <a:rPr lang="en-US" sz="2000" b="1" dirty="0"/>
              <a:t>Maintenance</a:t>
            </a:r>
            <a:r>
              <a:rPr lang="en-US" sz="2000" dirty="0"/>
              <a:t> </a:t>
            </a:r>
          </a:p>
          <a:p>
            <a:pPr marL="285750" indent="-285750">
              <a:lnSpc>
                <a:spcPts val="3100"/>
              </a:lnSpc>
              <a:buFont typeface="Arial" panose="020B0604020202020204" pitchFamily="34" charset="0"/>
              <a:buChar char="•"/>
            </a:pPr>
            <a:r>
              <a:rPr lang="en-US" sz="2400" dirty="0"/>
              <a:t>Long term impact on the rail segment – How does this maintenance project support the long-term operation of this rail segment</a:t>
            </a:r>
          </a:p>
          <a:p>
            <a:pPr marL="285750" indent="-285750">
              <a:lnSpc>
                <a:spcPts val="3100"/>
              </a:lnSpc>
              <a:buFont typeface="Arial" panose="020B0604020202020204" pitchFamily="34" charset="0"/>
              <a:buChar char="•"/>
            </a:pPr>
            <a:r>
              <a:rPr lang="en-US" sz="2400" dirty="0"/>
              <a:t>Short term impacts – Identify the immediate short-term impacts or benefits of the project</a:t>
            </a:r>
          </a:p>
          <a:p>
            <a:pPr marL="285750" indent="-285750">
              <a:lnSpc>
                <a:spcPts val="3100"/>
              </a:lnSpc>
              <a:buFont typeface="Arial" panose="020B0604020202020204" pitchFamily="34" charset="0"/>
              <a:buChar char="•"/>
            </a:pPr>
            <a:r>
              <a:rPr lang="en-US" sz="2400" dirty="0"/>
              <a:t>Safety benefits – Does the project have a direct safety benefit</a:t>
            </a:r>
          </a:p>
          <a:p>
            <a:pPr marL="285750" indent="-285750">
              <a:lnSpc>
                <a:spcPts val="3100"/>
              </a:lnSpc>
              <a:buFont typeface="Arial" panose="020B0604020202020204" pitchFamily="34" charset="0"/>
              <a:buChar char="•"/>
            </a:pPr>
            <a:r>
              <a:rPr lang="en-US" sz="2400" dirty="0"/>
              <a:t>Illustrate maintenance priority – Identify how maintenance project was prioritized over other maintenance needs</a:t>
            </a:r>
          </a:p>
        </p:txBody>
      </p:sp>
    </p:spTree>
    <p:extLst>
      <p:ext uri="{BB962C8B-B14F-4D97-AF65-F5344CB8AC3E}">
        <p14:creationId xmlns:p14="http://schemas.microsoft.com/office/powerpoint/2010/main" val="41891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E325-2A19-439D-BA83-1D334129FA72}"/>
              </a:ext>
            </a:extLst>
          </p:cNvPr>
          <p:cNvSpPr>
            <a:spLocks noGrp="1"/>
          </p:cNvSpPr>
          <p:nvPr>
            <p:ph type="title"/>
          </p:nvPr>
        </p:nvSpPr>
        <p:spPr/>
        <p:txBody>
          <a:bodyPr/>
          <a:lstStyle/>
          <a:p>
            <a:r>
              <a:rPr lang="en-US" dirty="0"/>
              <a:t>Project Selection Criteria Continued </a:t>
            </a:r>
          </a:p>
        </p:txBody>
      </p:sp>
      <p:sp>
        <p:nvSpPr>
          <p:cNvPr id="4" name="Rectangle 3">
            <a:extLst>
              <a:ext uri="{FF2B5EF4-FFF2-40B4-BE49-F238E27FC236}">
                <a16:creationId xmlns:a16="http://schemas.microsoft.com/office/drawing/2014/main" id="{6D401059-3747-4002-AD38-C48F20EAEEC4}"/>
              </a:ext>
            </a:extLst>
          </p:cNvPr>
          <p:cNvSpPr/>
          <p:nvPr/>
        </p:nvSpPr>
        <p:spPr>
          <a:xfrm>
            <a:off x="609599" y="1842157"/>
            <a:ext cx="10310192" cy="4859728"/>
          </a:xfrm>
          <a:prstGeom prst="rect">
            <a:avLst/>
          </a:prstGeom>
        </p:spPr>
        <p:txBody>
          <a:bodyPr wrap="square">
            <a:spAutoFit/>
          </a:bodyPr>
          <a:lstStyle/>
          <a:p>
            <a:pPr>
              <a:lnSpc>
                <a:spcPts val="2600"/>
              </a:lnSpc>
            </a:pPr>
            <a:r>
              <a:rPr lang="en-US" sz="2000" b="1" dirty="0"/>
              <a:t>Spur/Siding</a:t>
            </a:r>
          </a:p>
          <a:p>
            <a:pPr marL="342900" indent="-342900">
              <a:lnSpc>
                <a:spcPts val="2900"/>
              </a:lnSpc>
              <a:buFont typeface="Arial" panose="020B0604020202020204" pitchFamily="34" charset="0"/>
              <a:buChar char="•"/>
            </a:pPr>
            <a:r>
              <a:rPr lang="en-US" sz="2200" dirty="0"/>
              <a:t>Economic Benefit/Competitiveness/New business – Describe the economic benefit of this project related to new or existing companies that will benefit from the project. </a:t>
            </a:r>
          </a:p>
          <a:p>
            <a:pPr marL="342900" indent="-342900">
              <a:lnSpc>
                <a:spcPts val="2900"/>
              </a:lnSpc>
              <a:buFont typeface="Arial" panose="020B0604020202020204" pitchFamily="34" charset="0"/>
              <a:buChar char="•"/>
            </a:pPr>
            <a:r>
              <a:rPr lang="en-US" sz="2200" dirty="0"/>
              <a:t>Other investments – Have any other investments been made in relation to this project that would support or tie into additional investments requested through this program</a:t>
            </a:r>
          </a:p>
          <a:p>
            <a:pPr marL="342900" indent="-342900">
              <a:lnSpc>
                <a:spcPts val="2900"/>
              </a:lnSpc>
              <a:buFont typeface="Arial" panose="020B0604020202020204" pitchFamily="34" charset="0"/>
              <a:buChar char="•"/>
            </a:pPr>
            <a:r>
              <a:rPr lang="en-US" sz="2200" dirty="0"/>
              <a:t>Local Support/Project Partners – Identify statements of local support and any project partners that will be investing in this project.</a:t>
            </a:r>
          </a:p>
          <a:p>
            <a:pPr marL="342900" indent="-342900">
              <a:lnSpc>
                <a:spcPts val="2900"/>
              </a:lnSpc>
              <a:buFont typeface="Arial" panose="020B0604020202020204" pitchFamily="34" charset="0"/>
              <a:buChar char="•"/>
            </a:pPr>
            <a:r>
              <a:rPr lang="en-US" sz="2200" dirty="0"/>
              <a:t>Goods movement/Logistic improvements – Explain how this project will aid in more efficient goods movement or aid in improving transportation logistics. </a:t>
            </a:r>
          </a:p>
          <a:p>
            <a:pPr marL="342900" indent="-342900">
              <a:lnSpc>
                <a:spcPts val="2900"/>
              </a:lnSpc>
              <a:buFont typeface="Arial" panose="020B0604020202020204" pitchFamily="34" charset="0"/>
              <a:buChar char="•"/>
            </a:pPr>
            <a:r>
              <a:rPr lang="en-US" sz="2200" dirty="0"/>
              <a:t>Job Creation/Market served – Define any job creation associated with this project and identify the markets that this project will serve</a:t>
            </a:r>
            <a:r>
              <a:rPr lang="en-US" dirty="0"/>
              <a:t>. </a:t>
            </a:r>
          </a:p>
        </p:txBody>
      </p:sp>
    </p:spTree>
    <p:extLst>
      <p:ext uri="{BB962C8B-B14F-4D97-AF65-F5344CB8AC3E}">
        <p14:creationId xmlns:p14="http://schemas.microsoft.com/office/powerpoint/2010/main" val="6319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492A-0D76-45ED-8712-5B54F86FE358}"/>
              </a:ext>
            </a:extLst>
          </p:cNvPr>
          <p:cNvSpPr>
            <a:spLocks noGrp="1"/>
          </p:cNvSpPr>
          <p:nvPr>
            <p:ph type="title"/>
          </p:nvPr>
        </p:nvSpPr>
        <p:spPr/>
        <p:txBody>
          <a:bodyPr/>
          <a:lstStyle/>
          <a:p>
            <a:r>
              <a:rPr lang="en-US" dirty="0"/>
              <a:t>Project Selection Criteria Continued</a:t>
            </a:r>
          </a:p>
        </p:txBody>
      </p:sp>
      <p:sp>
        <p:nvSpPr>
          <p:cNvPr id="4" name="Rectangle 3">
            <a:extLst>
              <a:ext uri="{FF2B5EF4-FFF2-40B4-BE49-F238E27FC236}">
                <a16:creationId xmlns:a16="http://schemas.microsoft.com/office/drawing/2014/main" id="{07F75E92-1038-45E3-B545-D360099C177A}"/>
              </a:ext>
            </a:extLst>
          </p:cNvPr>
          <p:cNvSpPr/>
          <p:nvPr/>
        </p:nvSpPr>
        <p:spPr>
          <a:xfrm>
            <a:off x="742122" y="1985883"/>
            <a:ext cx="9130748" cy="4292265"/>
          </a:xfrm>
          <a:prstGeom prst="rect">
            <a:avLst/>
          </a:prstGeom>
        </p:spPr>
        <p:txBody>
          <a:bodyPr wrap="square">
            <a:spAutoFit/>
          </a:bodyPr>
          <a:lstStyle/>
          <a:p>
            <a:pPr>
              <a:lnSpc>
                <a:spcPts val="3000"/>
              </a:lnSpc>
            </a:pPr>
            <a:r>
              <a:rPr lang="en-US" sz="2200" b="1" dirty="0"/>
              <a:t>Major Rehab</a:t>
            </a:r>
          </a:p>
          <a:p>
            <a:pPr marL="342900" indent="-342900">
              <a:lnSpc>
                <a:spcPts val="3000"/>
              </a:lnSpc>
              <a:buFont typeface="Arial" panose="020B0604020202020204" pitchFamily="34" charset="0"/>
              <a:buChar char="•"/>
            </a:pPr>
            <a:r>
              <a:rPr lang="en-US" sz="2200" dirty="0"/>
              <a:t>Truck Traffic Reduction – Identify how this project will reduce truck traffic on the highway network.</a:t>
            </a:r>
          </a:p>
          <a:p>
            <a:pPr marL="342900" indent="-342900">
              <a:lnSpc>
                <a:spcPts val="3000"/>
              </a:lnSpc>
              <a:buFont typeface="Arial" panose="020B0604020202020204" pitchFamily="34" charset="0"/>
              <a:buChar char="•"/>
            </a:pPr>
            <a:r>
              <a:rPr lang="en-US" sz="2200" dirty="0"/>
              <a:t>Efficiency Improvements/Reliability – Describe the impact of the project as it relates to more efficient operations and increased reliability to customers.</a:t>
            </a:r>
          </a:p>
          <a:p>
            <a:pPr marL="342900" indent="-342900">
              <a:lnSpc>
                <a:spcPts val="3000"/>
              </a:lnSpc>
              <a:buFont typeface="Arial" panose="020B0604020202020204" pitchFamily="34" charset="0"/>
              <a:buChar char="•"/>
            </a:pPr>
            <a:r>
              <a:rPr lang="en-US" sz="2200" dirty="0"/>
              <a:t>Viability of railroad – Describe how this project will support the long-term viability of the railroad.</a:t>
            </a:r>
          </a:p>
          <a:p>
            <a:pPr marL="342900" indent="-342900">
              <a:lnSpc>
                <a:spcPts val="3000"/>
              </a:lnSpc>
              <a:buFont typeface="Arial" panose="020B0604020202020204" pitchFamily="34" charset="0"/>
              <a:buChar char="•"/>
            </a:pPr>
            <a:r>
              <a:rPr lang="en-US" sz="2200" dirty="0"/>
              <a:t>Safety – How will this project enhance the safety of rail operations?</a:t>
            </a:r>
          </a:p>
          <a:p>
            <a:pPr marL="342900" indent="-342900">
              <a:lnSpc>
                <a:spcPts val="3000"/>
              </a:lnSpc>
              <a:buFont typeface="Arial" panose="020B0604020202020204" pitchFamily="34" charset="0"/>
              <a:buChar char="•"/>
            </a:pPr>
            <a:r>
              <a:rPr lang="en-US" sz="2200" dirty="0"/>
              <a:t>The Benefit-Cost Analysis tool could be used to further assist the project selection committee. </a:t>
            </a:r>
          </a:p>
        </p:txBody>
      </p:sp>
    </p:spTree>
    <p:extLst>
      <p:ext uri="{BB962C8B-B14F-4D97-AF65-F5344CB8AC3E}">
        <p14:creationId xmlns:p14="http://schemas.microsoft.com/office/powerpoint/2010/main" val="170678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93D3-A63E-4322-824B-A043897365ED}"/>
              </a:ext>
            </a:extLst>
          </p:cNvPr>
          <p:cNvSpPr>
            <a:spLocks noGrp="1"/>
          </p:cNvSpPr>
          <p:nvPr>
            <p:ph type="title"/>
          </p:nvPr>
        </p:nvSpPr>
        <p:spPr/>
        <p:txBody>
          <a:bodyPr/>
          <a:lstStyle/>
          <a:p>
            <a:r>
              <a:rPr lang="en-US" dirty="0"/>
              <a:t>SLRIF versus RSIF - Differences</a:t>
            </a:r>
          </a:p>
        </p:txBody>
      </p:sp>
      <p:sp>
        <p:nvSpPr>
          <p:cNvPr id="4" name="Rectangle 3">
            <a:extLst>
              <a:ext uri="{FF2B5EF4-FFF2-40B4-BE49-F238E27FC236}">
                <a16:creationId xmlns:a16="http://schemas.microsoft.com/office/drawing/2014/main" id="{3273E94F-0657-4C0E-9650-74975A4F0507}"/>
              </a:ext>
            </a:extLst>
          </p:cNvPr>
          <p:cNvSpPr/>
          <p:nvPr/>
        </p:nvSpPr>
        <p:spPr>
          <a:xfrm>
            <a:off x="265043" y="1674418"/>
            <a:ext cx="4731027" cy="3138103"/>
          </a:xfrm>
          <a:prstGeom prst="rect">
            <a:avLst/>
          </a:prstGeom>
        </p:spPr>
        <p:txBody>
          <a:bodyPr wrap="square">
            <a:spAutoFit/>
          </a:bodyPr>
          <a:lstStyle/>
          <a:p>
            <a:pPr>
              <a:lnSpc>
                <a:spcPts val="3000"/>
              </a:lnSpc>
            </a:pPr>
            <a:r>
              <a:rPr lang="en-US" sz="2200" b="1" dirty="0"/>
              <a:t>SLRIF</a:t>
            </a:r>
          </a:p>
          <a:p>
            <a:pPr marL="342900" indent="-342900">
              <a:lnSpc>
                <a:spcPts val="3000"/>
              </a:lnSpc>
              <a:buFont typeface="Arial" panose="020B0604020202020204" pitchFamily="34" charset="0"/>
              <a:buChar char="•"/>
            </a:pPr>
            <a:r>
              <a:rPr lang="en-US" sz="2200" dirty="0"/>
              <a:t>30% Match</a:t>
            </a:r>
          </a:p>
          <a:p>
            <a:pPr marL="342900" indent="-342900">
              <a:lnSpc>
                <a:spcPts val="3000"/>
              </a:lnSpc>
              <a:buFont typeface="Arial" panose="020B0604020202020204" pitchFamily="34" charset="0"/>
              <a:buChar char="•"/>
            </a:pPr>
            <a:r>
              <a:rPr lang="en-US" sz="2200" dirty="0"/>
              <a:t>70% Grant</a:t>
            </a:r>
          </a:p>
          <a:p>
            <a:pPr marL="342900" indent="-342900">
              <a:lnSpc>
                <a:spcPts val="3000"/>
              </a:lnSpc>
              <a:buFont typeface="Arial" panose="020B0604020202020204" pitchFamily="34" charset="0"/>
              <a:buChar char="•"/>
            </a:pPr>
            <a:r>
              <a:rPr lang="en-US" sz="2200" dirty="0"/>
              <a:t>Qualified Applicants – short line railroads and shippers located on short line railroads</a:t>
            </a:r>
          </a:p>
          <a:p>
            <a:pPr marL="342900" indent="-342900">
              <a:lnSpc>
                <a:spcPts val="3000"/>
              </a:lnSpc>
              <a:buFont typeface="Arial" panose="020B0604020202020204" pitchFamily="34" charset="0"/>
              <a:buChar char="•"/>
            </a:pPr>
            <a:r>
              <a:rPr lang="en-US" sz="2200" dirty="0"/>
              <a:t>Maintenance Projects</a:t>
            </a:r>
          </a:p>
          <a:p>
            <a:pPr>
              <a:lnSpc>
                <a:spcPts val="3000"/>
              </a:lnSpc>
            </a:pPr>
            <a:endParaRPr lang="en-US" sz="2200" dirty="0"/>
          </a:p>
        </p:txBody>
      </p:sp>
      <p:sp>
        <p:nvSpPr>
          <p:cNvPr id="5" name="Rectangle 4">
            <a:extLst>
              <a:ext uri="{FF2B5EF4-FFF2-40B4-BE49-F238E27FC236}">
                <a16:creationId xmlns:a16="http://schemas.microsoft.com/office/drawing/2014/main" id="{09F889D9-1534-49FE-A9DD-A600387A3699}"/>
              </a:ext>
            </a:extLst>
          </p:cNvPr>
          <p:cNvSpPr/>
          <p:nvPr/>
        </p:nvSpPr>
        <p:spPr>
          <a:xfrm>
            <a:off x="5367132" y="1674418"/>
            <a:ext cx="5022574" cy="4676986"/>
          </a:xfrm>
          <a:prstGeom prst="rect">
            <a:avLst/>
          </a:prstGeom>
        </p:spPr>
        <p:txBody>
          <a:bodyPr wrap="square">
            <a:spAutoFit/>
          </a:bodyPr>
          <a:lstStyle/>
          <a:p>
            <a:pPr>
              <a:lnSpc>
                <a:spcPts val="3000"/>
              </a:lnSpc>
            </a:pPr>
            <a:r>
              <a:rPr lang="en-US" sz="2200" b="1" dirty="0"/>
              <a:t>SRIF</a:t>
            </a:r>
          </a:p>
          <a:p>
            <a:pPr marL="342900" indent="-342900">
              <a:lnSpc>
                <a:spcPts val="3000"/>
              </a:lnSpc>
              <a:buFont typeface="Arial" panose="020B0604020202020204" pitchFamily="34" charset="0"/>
              <a:buChar char="•"/>
            </a:pPr>
            <a:r>
              <a:rPr lang="en-US" sz="2200" dirty="0"/>
              <a:t>Minimum 40% match</a:t>
            </a:r>
          </a:p>
          <a:p>
            <a:pPr marL="342900" indent="-342900">
              <a:lnSpc>
                <a:spcPts val="3000"/>
              </a:lnSpc>
              <a:buFont typeface="Arial" panose="020B0604020202020204" pitchFamily="34" charset="0"/>
              <a:buChar char="•"/>
            </a:pPr>
            <a:r>
              <a:rPr lang="en-US" sz="2200" dirty="0"/>
              <a:t>Maximum 60% grant</a:t>
            </a:r>
          </a:p>
          <a:p>
            <a:pPr marL="342900" indent="-342900">
              <a:lnSpc>
                <a:spcPts val="3000"/>
              </a:lnSpc>
              <a:buFont typeface="Arial" panose="020B0604020202020204" pitchFamily="34" charset="0"/>
              <a:buChar char="•"/>
            </a:pPr>
            <a:r>
              <a:rPr lang="en-US" sz="2200" dirty="0"/>
              <a:t>Benefit-Cost Analysis</a:t>
            </a:r>
          </a:p>
          <a:p>
            <a:pPr marL="342900" indent="-342900">
              <a:lnSpc>
                <a:spcPts val="3000"/>
              </a:lnSpc>
              <a:buFont typeface="Arial" panose="020B0604020202020204" pitchFamily="34" charset="0"/>
              <a:buChar char="•"/>
            </a:pPr>
            <a:r>
              <a:rPr lang="en-US" sz="2200" dirty="0"/>
              <a:t>Statutory Requirement – Benefit-Cost Ration of 1.0&gt; to do projects</a:t>
            </a:r>
          </a:p>
          <a:p>
            <a:pPr marL="342900" indent="-342900">
              <a:lnSpc>
                <a:spcPts val="3000"/>
              </a:lnSpc>
              <a:buFont typeface="Arial" panose="020B0604020202020204" pitchFamily="34" charset="0"/>
              <a:buChar char="•"/>
            </a:pPr>
            <a:r>
              <a:rPr lang="en-US" sz="2200" dirty="0"/>
              <a:t>Can also be used for the purchase of railcars and locomotives</a:t>
            </a:r>
          </a:p>
          <a:p>
            <a:pPr marL="342900" indent="-342900">
              <a:lnSpc>
                <a:spcPts val="3000"/>
              </a:lnSpc>
              <a:buFont typeface="Arial" panose="020B0604020202020204" pitchFamily="34" charset="0"/>
              <a:buChar char="•"/>
            </a:pPr>
            <a:r>
              <a:rPr lang="en-US" sz="2200" dirty="0"/>
              <a:t>Qualified Applicants – short line railroads, shippers, local units of government</a:t>
            </a:r>
          </a:p>
          <a:p>
            <a:pPr marL="342900" indent="-342900">
              <a:lnSpc>
                <a:spcPts val="3000"/>
              </a:lnSpc>
              <a:buFont typeface="Arial" panose="020B0604020202020204" pitchFamily="34" charset="0"/>
              <a:buChar char="•"/>
            </a:pPr>
            <a:r>
              <a:rPr lang="en-US" sz="2200" dirty="0"/>
              <a:t>No maintenance projects</a:t>
            </a:r>
          </a:p>
        </p:txBody>
      </p:sp>
    </p:spTree>
    <p:extLst>
      <p:ext uri="{BB962C8B-B14F-4D97-AF65-F5344CB8AC3E}">
        <p14:creationId xmlns:p14="http://schemas.microsoft.com/office/powerpoint/2010/main" val="123966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A08D-83B6-447B-A55B-0D1BC969D6DA}"/>
              </a:ext>
            </a:extLst>
          </p:cNvPr>
          <p:cNvSpPr>
            <a:spLocks noGrp="1"/>
          </p:cNvSpPr>
          <p:nvPr>
            <p:ph type="title"/>
          </p:nvPr>
        </p:nvSpPr>
        <p:spPr/>
        <p:txBody>
          <a:bodyPr/>
          <a:lstStyle/>
          <a:p>
            <a:r>
              <a:rPr lang="en-US" dirty="0"/>
              <a:t>Calls for Applications</a:t>
            </a:r>
          </a:p>
        </p:txBody>
      </p:sp>
      <p:sp>
        <p:nvSpPr>
          <p:cNvPr id="3" name="Content Placeholder 2">
            <a:extLst>
              <a:ext uri="{FF2B5EF4-FFF2-40B4-BE49-F238E27FC236}">
                <a16:creationId xmlns:a16="http://schemas.microsoft.com/office/drawing/2014/main" id="{48D8BBC7-8EAA-4C1A-8D27-351E6F3A4DE6}"/>
              </a:ext>
            </a:extLst>
          </p:cNvPr>
          <p:cNvSpPr>
            <a:spLocks noGrp="1"/>
          </p:cNvSpPr>
          <p:nvPr>
            <p:ph idx="1"/>
          </p:nvPr>
        </p:nvSpPr>
        <p:spPr>
          <a:xfrm>
            <a:off x="767860" y="1938996"/>
            <a:ext cx="7734300" cy="4498975"/>
          </a:xfrm>
        </p:spPr>
        <p:txBody>
          <a:bodyPr>
            <a:normAutofit fontScale="92500" lnSpcReduction="10000"/>
          </a:bodyPr>
          <a:lstStyle/>
          <a:p>
            <a:pPr lvl="0"/>
            <a:r>
              <a:rPr lang="en-US" dirty="0"/>
              <a:t>Qualified entities will submit a Short Line Rail Improvement Fund project application to the Kansas Department of Transportation, Freight and Rail Unit. Please contact John Maddox at </a:t>
            </a:r>
            <a:r>
              <a:rPr lang="en-US" dirty="0">
                <a:hlinkClick r:id="rId2"/>
              </a:rPr>
              <a:t>john.maddox@ks.gov</a:t>
            </a:r>
            <a:r>
              <a:rPr lang="en-US" dirty="0"/>
              <a:t> </a:t>
            </a:r>
            <a:endParaRPr lang="en-US" dirty="0">
              <a:solidFill>
                <a:srgbClr val="FF0000"/>
              </a:solidFill>
            </a:endParaRPr>
          </a:p>
          <a:p>
            <a:pPr marL="0" lvl="0" indent="0">
              <a:buNone/>
            </a:pPr>
            <a:endParaRPr lang="en-US" dirty="0"/>
          </a:p>
          <a:p>
            <a:r>
              <a:rPr lang="en-US" dirty="0"/>
              <a:t>Calls for applications with occur the first week of July in 2020, 2021 and 2022</a:t>
            </a:r>
          </a:p>
          <a:p>
            <a:endParaRPr lang="en-US" dirty="0"/>
          </a:p>
          <a:p>
            <a:r>
              <a:rPr lang="en-US" dirty="0"/>
              <a:t>SLRIF Application and Programs Guidelines can be found on KDOT’s Freight and Rail Webpage </a:t>
            </a:r>
            <a:r>
              <a:rPr lang="en-US" dirty="0">
                <a:hlinkClick r:id="rId3"/>
              </a:rPr>
              <a:t>http://www.ksdot.org/burRail/Rail/default.asp</a:t>
            </a:r>
            <a:r>
              <a:rPr lang="en-US" dirty="0"/>
              <a:t> </a:t>
            </a:r>
          </a:p>
          <a:p>
            <a:endParaRPr lang="en-US" dirty="0"/>
          </a:p>
        </p:txBody>
      </p:sp>
      <p:pic>
        <p:nvPicPr>
          <p:cNvPr id="4" name="Picture 3">
            <a:extLst>
              <a:ext uri="{FF2B5EF4-FFF2-40B4-BE49-F238E27FC236}">
                <a16:creationId xmlns:a16="http://schemas.microsoft.com/office/drawing/2014/main" id="{5AA7AEDC-64DB-45C7-BF4D-B8915C051724}"/>
              </a:ext>
            </a:extLst>
          </p:cNvPr>
          <p:cNvPicPr>
            <a:picLocks noChangeAspect="1"/>
          </p:cNvPicPr>
          <p:nvPr/>
        </p:nvPicPr>
        <p:blipFill rotWithShape="1">
          <a:blip r:embed="rId4"/>
          <a:srcRect t="5267" r="4077"/>
          <a:stretch/>
        </p:blipFill>
        <p:spPr>
          <a:xfrm>
            <a:off x="8624887" y="1938996"/>
            <a:ext cx="1976437" cy="1775992"/>
          </a:xfrm>
          <a:prstGeom prst="rect">
            <a:avLst/>
          </a:prstGeom>
        </p:spPr>
      </p:pic>
      <p:pic>
        <p:nvPicPr>
          <p:cNvPr id="5" name="Picture 4">
            <a:extLst>
              <a:ext uri="{FF2B5EF4-FFF2-40B4-BE49-F238E27FC236}">
                <a16:creationId xmlns:a16="http://schemas.microsoft.com/office/drawing/2014/main" id="{CFB94E4C-C7F4-4864-8268-59C02CA0AB0C}"/>
              </a:ext>
            </a:extLst>
          </p:cNvPr>
          <p:cNvPicPr>
            <a:picLocks noChangeAspect="1"/>
          </p:cNvPicPr>
          <p:nvPr/>
        </p:nvPicPr>
        <p:blipFill>
          <a:blip r:embed="rId5"/>
          <a:stretch>
            <a:fillRect/>
          </a:stretch>
        </p:blipFill>
        <p:spPr>
          <a:xfrm>
            <a:off x="9749707" y="3894406"/>
            <a:ext cx="2040861" cy="1809167"/>
          </a:xfrm>
          <a:prstGeom prst="rect">
            <a:avLst/>
          </a:prstGeom>
        </p:spPr>
      </p:pic>
    </p:spTree>
    <p:extLst>
      <p:ext uri="{BB962C8B-B14F-4D97-AF65-F5344CB8AC3E}">
        <p14:creationId xmlns:p14="http://schemas.microsoft.com/office/powerpoint/2010/main" val="4153899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8881-0ED1-43DA-9767-B19620CBDA55}"/>
              </a:ext>
            </a:extLst>
          </p:cNvPr>
          <p:cNvSpPr>
            <a:spLocks noGrp="1"/>
          </p:cNvSpPr>
          <p:nvPr>
            <p:ph type="title"/>
          </p:nvPr>
        </p:nvSpPr>
        <p:spPr/>
        <p:txBody>
          <a:bodyPr/>
          <a:lstStyle/>
          <a:p>
            <a:r>
              <a:rPr lang="en-US" dirty="0"/>
              <a:t>Questions  / Feedback </a:t>
            </a:r>
          </a:p>
        </p:txBody>
      </p:sp>
      <p:sp>
        <p:nvSpPr>
          <p:cNvPr id="3" name="Content Placeholder 2">
            <a:extLst>
              <a:ext uri="{FF2B5EF4-FFF2-40B4-BE49-F238E27FC236}">
                <a16:creationId xmlns:a16="http://schemas.microsoft.com/office/drawing/2014/main" id="{787922CA-E56F-49C9-B694-CFC438364992}"/>
              </a:ext>
            </a:extLst>
          </p:cNvPr>
          <p:cNvSpPr>
            <a:spLocks noGrp="1"/>
          </p:cNvSpPr>
          <p:nvPr>
            <p:ph idx="1"/>
          </p:nvPr>
        </p:nvSpPr>
        <p:spPr>
          <a:xfrm>
            <a:off x="5312901" y="3159757"/>
            <a:ext cx="6867525" cy="945876"/>
          </a:xfrm>
        </p:spPr>
        <p:txBody>
          <a:bodyPr>
            <a:normAutofit lnSpcReduction="10000"/>
          </a:bodyPr>
          <a:lstStyle/>
          <a:p>
            <a:pPr marL="0" indent="0" algn="ctr">
              <a:buNone/>
            </a:pPr>
            <a:r>
              <a:rPr lang="en-US" sz="6600" b="1" dirty="0"/>
              <a:t>Thank You!</a:t>
            </a:r>
          </a:p>
        </p:txBody>
      </p:sp>
      <p:pic>
        <p:nvPicPr>
          <p:cNvPr id="4" name="Picture 3">
            <a:extLst>
              <a:ext uri="{FF2B5EF4-FFF2-40B4-BE49-F238E27FC236}">
                <a16:creationId xmlns:a16="http://schemas.microsoft.com/office/drawing/2014/main" id="{F6C44F1C-CF84-465B-895A-18E0A6304C2C}"/>
              </a:ext>
            </a:extLst>
          </p:cNvPr>
          <p:cNvPicPr>
            <a:picLocks noChangeAspect="1"/>
          </p:cNvPicPr>
          <p:nvPr/>
        </p:nvPicPr>
        <p:blipFill rotWithShape="1">
          <a:blip r:embed="rId2"/>
          <a:srcRect r="14436"/>
          <a:stretch/>
        </p:blipFill>
        <p:spPr>
          <a:xfrm>
            <a:off x="862819" y="1981200"/>
            <a:ext cx="2897545" cy="2666129"/>
          </a:xfrm>
          <a:prstGeom prst="rect">
            <a:avLst/>
          </a:prstGeom>
        </p:spPr>
      </p:pic>
      <p:pic>
        <p:nvPicPr>
          <p:cNvPr id="5" name="Picture 4">
            <a:extLst>
              <a:ext uri="{FF2B5EF4-FFF2-40B4-BE49-F238E27FC236}">
                <a16:creationId xmlns:a16="http://schemas.microsoft.com/office/drawing/2014/main" id="{F3E1293C-DF0E-416A-A79B-AB04CD9AB1A0}"/>
              </a:ext>
            </a:extLst>
          </p:cNvPr>
          <p:cNvPicPr>
            <a:picLocks noChangeAspect="1"/>
          </p:cNvPicPr>
          <p:nvPr/>
        </p:nvPicPr>
        <p:blipFill>
          <a:blip r:embed="rId3"/>
          <a:stretch>
            <a:fillRect/>
          </a:stretch>
        </p:blipFill>
        <p:spPr>
          <a:xfrm>
            <a:off x="2480604" y="3632695"/>
            <a:ext cx="2932742" cy="2666129"/>
          </a:xfrm>
          <a:prstGeom prst="rect">
            <a:avLst/>
          </a:prstGeom>
        </p:spPr>
      </p:pic>
    </p:spTree>
    <p:extLst>
      <p:ext uri="{BB962C8B-B14F-4D97-AF65-F5344CB8AC3E}">
        <p14:creationId xmlns:p14="http://schemas.microsoft.com/office/powerpoint/2010/main" val="403350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E5D093-63B9-4F89-A509-705FC590A818}"/>
              </a:ext>
            </a:extLst>
          </p:cNvPr>
          <p:cNvSpPr>
            <a:spLocks noGrp="1"/>
          </p:cNvSpPr>
          <p:nvPr>
            <p:ph type="body" sz="quarter" idx="11"/>
          </p:nvPr>
        </p:nvSpPr>
        <p:spPr>
          <a:xfrm>
            <a:off x="7182265" y="3109216"/>
            <a:ext cx="4545910" cy="2867515"/>
          </a:xfrm>
        </p:spPr>
        <p:txBody>
          <a:bodyPr/>
          <a:lstStyle/>
          <a:p>
            <a:pPr marL="0" indent="0">
              <a:buNone/>
            </a:pPr>
            <a:r>
              <a:rPr lang="en-US" b="1" dirty="0"/>
              <a:t>KDOT Team Members</a:t>
            </a:r>
          </a:p>
          <a:p>
            <a:pPr marL="0" indent="0">
              <a:buNone/>
            </a:pPr>
            <a:endParaRPr lang="en-US" dirty="0"/>
          </a:p>
          <a:p>
            <a:r>
              <a:rPr lang="en-US" sz="2400" dirty="0"/>
              <a:t>John Maddox</a:t>
            </a:r>
          </a:p>
          <a:p>
            <a:r>
              <a:rPr lang="en-US" sz="2400" dirty="0"/>
              <a:t>Michelle Needham </a:t>
            </a:r>
          </a:p>
          <a:p>
            <a:r>
              <a:rPr lang="en-US" sz="2400" dirty="0"/>
              <a:t>Cory Davis</a:t>
            </a:r>
          </a:p>
          <a:p>
            <a:r>
              <a:rPr lang="en-US" sz="2400" dirty="0"/>
              <a:t>Eddie Dawson</a:t>
            </a:r>
          </a:p>
        </p:txBody>
      </p:sp>
      <p:pic>
        <p:nvPicPr>
          <p:cNvPr id="4" name="Picture 3">
            <a:extLst>
              <a:ext uri="{FF2B5EF4-FFF2-40B4-BE49-F238E27FC236}">
                <a16:creationId xmlns:a16="http://schemas.microsoft.com/office/drawing/2014/main" id="{044AC3F2-0EDB-460E-BB2C-3FCF747814C0}"/>
              </a:ext>
            </a:extLst>
          </p:cNvPr>
          <p:cNvPicPr>
            <a:picLocks noChangeAspect="1"/>
          </p:cNvPicPr>
          <p:nvPr/>
        </p:nvPicPr>
        <p:blipFill>
          <a:blip r:embed="rId2"/>
          <a:stretch>
            <a:fillRect/>
          </a:stretch>
        </p:blipFill>
        <p:spPr>
          <a:xfrm>
            <a:off x="1894488" y="220240"/>
            <a:ext cx="4029805" cy="3316511"/>
          </a:xfrm>
          <a:prstGeom prst="rect">
            <a:avLst/>
          </a:prstGeom>
        </p:spPr>
      </p:pic>
      <p:sp>
        <p:nvSpPr>
          <p:cNvPr id="5" name="Text Placeholder 2">
            <a:extLst>
              <a:ext uri="{FF2B5EF4-FFF2-40B4-BE49-F238E27FC236}">
                <a16:creationId xmlns:a16="http://schemas.microsoft.com/office/drawing/2014/main" id="{99199F4B-D6F2-49D9-8721-6D6DBBB8A967}"/>
              </a:ext>
            </a:extLst>
          </p:cNvPr>
          <p:cNvSpPr txBox="1">
            <a:spLocks/>
          </p:cNvSpPr>
          <p:nvPr/>
        </p:nvSpPr>
        <p:spPr>
          <a:xfrm>
            <a:off x="6864213" y="2024269"/>
            <a:ext cx="4545910" cy="760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a:t>WELCOME!</a:t>
            </a:r>
            <a:endParaRPr lang="en-US" sz="4400" dirty="0"/>
          </a:p>
        </p:txBody>
      </p:sp>
    </p:spTree>
    <p:extLst>
      <p:ext uri="{BB962C8B-B14F-4D97-AF65-F5344CB8AC3E}">
        <p14:creationId xmlns:p14="http://schemas.microsoft.com/office/powerpoint/2010/main" val="428298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16AA-5032-4014-A921-7B8EECF0B238}"/>
              </a:ext>
            </a:extLst>
          </p:cNvPr>
          <p:cNvSpPr>
            <a:spLocks noGrp="1"/>
          </p:cNvSpPr>
          <p:nvPr>
            <p:ph type="title"/>
          </p:nvPr>
        </p:nvSpPr>
        <p:spPr>
          <a:xfrm>
            <a:off x="838200" y="151404"/>
            <a:ext cx="10515600" cy="945876"/>
          </a:xfrm>
        </p:spPr>
        <p:txBody>
          <a:bodyPr>
            <a:normAutofit fontScale="90000"/>
          </a:bodyPr>
          <a:lstStyle/>
          <a:p>
            <a:pPr algn="ctr"/>
            <a:r>
              <a:rPr lang="en-US" dirty="0"/>
              <a:t>History of the </a:t>
            </a:r>
            <a:br>
              <a:rPr lang="en-US" dirty="0"/>
            </a:br>
            <a:r>
              <a:rPr lang="en-US" dirty="0"/>
              <a:t>Short Line Rail Improvement Fund </a:t>
            </a:r>
          </a:p>
        </p:txBody>
      </p:sp>
      <p:sp>
        <p:nvSpPr>
          <p:cNvPr id="3" name="Content Placeholder 2">
            <a:extLst>
              <a:ext uri="{FF2B5EF4-FFF2-40B4-BE49-F238E27FC236}">
                <a16:creationId xmlns:a16="http://schemas.microsoft.com/office/drawing/2014/main" id="{77E02023-DE1D-4CBA-865A-1FCB92D3CDE1}"/>
              </a:ext>
            </a:extLst>
          </p:cNvPr>
          <p:cNvSpPr>
            <a:spLocks noGrp="1"/>
          </p:cNvSpPr>
          <p:nvPr>
            <p:ph idx="1"/>
          </p:nvPr>
        </p:nvSpPr>
        <p:spPr>
          <a:xfrm>
            <a:off x="584981" y="1853760"/>
            <a:ext cx="10515600" cy="2563495"/>
          </a:xfrm>
        </p:spPr>
        <p:txBody>
          <a:bodyPr/>
          <a:lstStyle/>
          <a:p>
            <a:r>
              <a:rPr lang="en-US" dirty="0"/>
              <a:t>Introduced in the 2020 Ike Legislation</a:t>
            </a:r>
          </a:p>
          <a:p>
            <a:endParaRPr lang="en-US" dirty="0"/>
          </a:p>
          <a:p>
            <a:r>
              <a:rPr lang="en-US" dirty="0"/>
              <a:t>The program is for the purpose of facilitating maintenance, rail relay and the rehabilitation of track, bridge, industrial leads and sidings on Class II or III (short line) railroads in Kansas.</a:t>
            </a:r>
          </a:p>
          <a:p>
            <a:endParaRPr lang="en-US" dirty="0"/>
          </a:p>
        </p:txBody>
      </p:sp>
    </p:spTree>
    <p:extLst>
      <p:ext uri="{BB962C8B-B14F-4D97-AF65-F5344CB8AC3E}">
        <p14:creationId xmlns:p14="http://schemas.microsoft.com/office/powerpoint/2010/main" val="24172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ECCC-D687-46A4-927D-5D6D9373A7F2}"/>
              </a:ext>
            </a:extLst>
          </p:cNvPr>
          <p:cNvSpPr>
            <a:spLocks noGrp="1"/>
          </p:cNvSpPr>
          <p:nvPr>
            <p:ph type="title"/>
          </p:nvPr>
        </p:nvSpPr>
        <p:spPr/>
        <p:txBody>
          <a:bodyPr/>
          <a:lstStyle/>
          <a:p>
            <a:r>
              <a:rPr lang="en-US" dirty="0"/>
              <a:t>Funding </a:t>
            </a:r>
          </a:p>
        </p:txBody>
      </p:sp>
      <p:sp>
        <p:nvSpPr>
          <p:cNvPr id="3" name="Content Placeholder 2">
            <a:extLst>
              <a:ext uri="{FF2B5EF4-FFF2-40B4-BE49-F238E27FC236}">
                <a16:creationId xmlns:a16="http://schemas.microsoft.com/office/drawing/2014/main" id="{5DDBDECA-B4D5-4436-AA6E-6FD2C893495A}"/>
              </a:ext>
            </a:extLst>
          </p:cNvPr>
          <p:cNvSpPr>
            <a:spLocks noGrp="1"/>
          </p:cNvSpPr>
          <p:nvPr>
            <p:ph idx="1"/>
          </p:nvPr>
        </p:nvSpPr>
        <p:spPr>
          <a:xfrm>
            <a:off x="818756" y="1896792"/>
            <a:ext cx="10515600" cy="3935095"/>
          </a:xfrm>
        </p:spPr>
        <p:txBody>
          <a:bodyPr>
            <a:normAutofit/>
          </a:bodyPr>
          <a:lstStyle/>
          <a:p>
            <a:pPr marL="0" lvl="0" indent="0">
              <a:buNone/>
            </a:pPr>
            <a:r>
              <a:rPr lang="en-US" sz="3200" dirty="0"/>
              <a:t>Program funding is $5 million per year for three consecutive years and will be available:  </a:t>
            </a:r>
          </a:p>
          <a:p>
            <a:pPr lvl="0"/>
            <a:endParaRPr lang="en-US" sz="3200" dirty="0"/>
          </a:p>
          <a:p>
            <a:pPr lvl="0"/>
            <a:r>
              <a:rPr lang="en-US" sz="3200" dirty="0"/>
              <a:t>July 1, 2020</a:t>
            </a:r>
          </a:p>
          <a:p>
            <a:pPr lvl="0"/>
            <a:r>
              <a:rPr lang="en-US" sz="3200" dirty="0"/>
              <a:t>July 1, 2021</a:t>
            </a:r>
          </a:p>
          <a:p>
            <a:pPr lvl="0"/>
            <a:r>
              <a:rPr lang="en-US" sz="3200" dirty="0"/>
              <a:t>July 1, 2022</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5144C3A3-777F-49AE-BF8F-CE07FA6CEC2D}"/>
              </a:ext>
            </a:extLst>
          </p:cNvPr>
          <p:cNvPicPr>
            <a:picLocks noChangeAspect="1"/>
          </p:cNvPicPr>
          <p:nvPr/>
        </p:nvPicPr>
        <p:blipFill>
          <a:blip r:embed="rId2"/>
          <a:stretch>
            <a:fillRect/>
          </a:stretch>
        </p:blipFill>
        <p:spPr>
          <a:xfrm>
            <a:off x="8486381" y="3024554"/>
            <a:ext cx="2946539" cy="2443953"/>
          </a:xfrm>
          <a:prstGeom prst="rect">
            <a:avLst/>
          </a:prstGeom>
        </p:spPr>
      </p:pic>
      <p:pic>
        <p:nvPicPr>
          <p:cNvPr id="4" name="Picture 3">
            <a:extLst>
              <a:ext uri="{FF2B5EF4-FFF2-40B4-BE49-F238E27FC236}">
                <a16:creationId xmlns:a16="http://schemas.microsoft.com/office/drawing/2014/main" id="{84ACEA9D-4298-49E9-9B7A-D4A2A171FFB6}"/>
              </a:ext>
            </a:extLst>
          </p:cNvPr>
          <p:cNvPicPr>
            <a:picLocks noChangeAspect="1"/>
          </p:cNvPicPr>
          <p:nvPr/>
        </p:nvPicPr>
        <p:blipFill rotWithShape="1">
          <a:blip r:embed="rId3"/>
          <a:srcRect t="5204"/>
          <a:stretch/>
        </p:blipFill>
        <p:spPr>
          <a:xfrm>
            <a:off x="5117901" y="4105806"/>
            <a:ext cx="3097631" cy="2445397"/>
          </a:xfrm>
          <a:prstGeom prst="rect">
            <a:avLst/>
          </a:prstGeom>
        </p:spPr>
      </p:pic>
    </p:spTree>
    <p:extLst>
      <p:ext uri="{BB962C8B-B14F-4D97-AF65-F5344CB8AC3E}">
        <p14:creationId xmlns:p14="http://schemas.microsoft.com/office/powerpoint/2010/main" val="321398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684D-E687-49D6-8847-0D4F4082743E}"/>
              </a:ext>
            </a:extLst>
          </p:cNvPr>
          <p:cNvSpPr>
            <a:spLocks noGrp="1"/>
          </p:cNvSpPr>
          <p:nvPr>
            <p:ph type="title"/>
          </p:nvPr>
        </p:nvSpPr>
        <p:spPr/>
        <p:txBody>
          <a:bodyPr/>
          <a:lstStyle/>
          <a:p>
            <a:r>
              <a:rPr lang="en-US" dirty="0"/>
              <a:t>Qualified Entities </a:t>
            </a:r>
          </a:p>
        </p:txBody>
      </p:sp>
      <p:sp>
        <p:nvSpPr>
          <p:cNvPr id="3" name="Content Placeholder 2">
            <a:extLst>
              <a:ext uri="{FF2B5EF4-FFF2-40B4-BE49-F238E27FC236}">
                <a16:creationId xmlns:a16="http://schemas.microsoft.com/office/drawing/2014/main" id="{9CA05D6E-7FED-4724-AFB5-8029ED6F5B42}"/>
              </a:ext>
            </a:extLst>
          </p:cNvPr>
          <p:cNvSpPr>
            <a:spLocks noGrp="1"/>
          </p:cNvSpPr>
          <p:nvPr>
            <p:ph idx="1"/>
          </p:nvPr>
        </p:nvSpPr>
        <p:spPr>
          <a:xfrm>
            <a:off x="838200" y="1888502"/>
            <a:ext cx="9949070" cy="2017504"/>
          </a:xfrm>
        </p:spPr>
        <p:txBody>
          <a:bodyPr/>
          <a:lstStyle/>
          <a:p>
            <a:pPr marL="0" indent="0">
              <a:buNone/>
            </a:pPr>
            <a:r>
              <a:rPr lang="en-US" sz="2600" dirty="0"/>
              <a:t>Qualified entities include any Class II or Class III railroad, as defined in 49 C.F.R., part 1201.1, holding a certificate of public convenience from the Surface Transportation Board or any owner or lessee located on or adjacent to a Class II or Class III (short line) railroad in the state of Kansas.</a:t>
            </a:r>
          </a:p>
          <a:p>
            <a:endParaRPr lang="en-US" sz="2400" dirty="0"/>
          </a:p>
        </p:txBody>
      </p:sp>
      <p:pic>
        <p:nvPicPr>
          <p:cNvPr id="4" name="Picture 3">
            <a:extLst>
              <a:ext uri="{FF2B5EF4-FFF2-40B4-BE49-F238E27FC236}">
                <a16:creationId xmlns:a16="http://schemas.microsoft.com/office/drawing/2014/main" id="{1189EEA0-A8B7-4E9B-ADE0-2944656C3DB8}"/>
              </a:ext>
            </a:extLst>
          </p:cNvPr>
          <p:cNvPicPr>
            <a:picLocks noChangeAspect="1"/>
          </p:cNvPicPr>
          <p:nvPr/>
        </p:nvPicPr>
        <p:blipFill>
          <a:blip r:embed="rId2"/>
          <a:stretch>
            <a:fillRect/>
          </a:stretch>
        </p:blipFill>
        <p:spPr>
          <a:xfrm>
            <a:off x="1414976" y="4174716"/>
            <a:ext cx="2838450" cy="2362200"/>
          </a:xfrm>
          <a:prstGeom prst="rect">
            <a:avLst/>
          </a:prstGeom>
        </p:spPr>
      </p:pic>
      <p:pic>
        <p:nvPicPr>
          <p:cNvPr id="5" name="Picture 4">
            <a:extLst>
              <a:ext uri="{FF2B5EF4-FFF2-40B4-BE49-F238E27FC236}">
                <a16:creationId xmlns:a16="http://schemas.microsoft.com/office/drawing/2014/main" id="{C6FBDCB8-525A-49DF-A789-66E8CA93AB22}"/>
              </a:ext>
            </a:extLst>
          </p:cNvPr>
          <p:cNvPicPr>
            <a:picLocks noChangeAspect="1"/>
          </p:cNvPicPr>
          <p:nvPr/>
        </p:nvPicPr>
        <p:blipFill>
          <a:blip r:embed="rId3"/>
          <a:stretch>
            <a:fillRect/>
          </a:stretch>
        </p:blipFill>
        <p:spPr>
          <a:xfrm>
            <a:off x="7315713" y="4160428"/>
            <a:ext cx="2886075" cy="2390775"/>
          </a:xfrm>
          <a:prstGeom prst="rect">
            <a:avLst/>
          </a:prstGeom>
        </p:spPr>
      </p:pic>
      <p:pic>
        <p:nvPicPr>
          <p:cNvPr id="6" name="Picture 5">
            <a:extLst>
              <a:ext uri="{FF2B5EF4-FFF2-40B4-BE49-F238E27FC236}">
                <a16:creationId xmlns:a16="http://schemas.microsoft.com/office/drawing/2014/main" id="{8374D8B1-B48D-4BC5-9AD6-D35A3C5FB5E8}"/>
              </a:ext>
            </a:extLst>
          </p:cNvPr>
          <p:cNvPicPr>
            <a:picLocks noChangeAspect="1"/>
          </p:cNvPicPr>
          <p:nvPr/>
        </p:nvPicPr>
        <p:blipFill>
          <a:blip r:embed="rId4"/>
          <a:stretch>
            <a:fillRect/>
          </a:stretch>
        </p:blipFill>
        <p:spPr>
          <a:xfrm>
            <a:off x="4453450" y="4174716"/>
            <a:ext cx="2578071" cy="2362200"/>
          </a:xfrm>
          <a:prstGeom prst="rect">
            <a:avLst/>
          </a:prstGeom>
        </p:spPr>
      </p:pic>
    </p:spTree>
    <p:extLst>
      <p:ext uri="{BB962C8B-B14F-4D97-AF65-F5344CB8AC3E}">
        <p14:creationId xmlns:p14="http://schemas.microsoft.com/office/powerpoint/2010/main" val="242696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2028-8707-4B61-8B46-EC86588C73C3}"/>
              </a:ext>
            </a:extLst>
          </p:cNvPr>
          <p:cNvSpPr>
            <a:spLocks noGrp="1"/>
          </p:cNvSpPr>
          <p:nvPr>
            <p:ph type="title"/>
          </p:nvPr>
        </p:nvSpPr>
        <p:spPr/>
        <p:txBody>
          <a:bodyPr/>
          <a:lstStyle/>
          <a:p>
            <a:r>
              <a:rPr lang="en-US" dirty="0"/>
              <a:t>Requirements </a:t>
            </a:r>
          </a:p>
        </p:txBody>
      </p:sp>
      <p:sp>
        <p:nvSpPr>
          <p:cNvPr id="3" name="Content Placeholder 2">
            <a:extLst>
              <a:ext uri="{FF2B5EF4-FFF2-40B4-BE49-F238E27FC236}">
                <a16:creationId xmlns:a16="http://schemas.microsoft.com/office/drawing/2014/main" id="{C26A8982-EF97-47EB-AE6A-AB1ECB018EE9}"/>
              </a:ext>
            </a:extLst>
          </p:cNvPr>
          <p:cNvSpPr>
            <a:spLocks noGrp="1"/>
          </p:cNvSpPr>
          <p:nvPr>
            <p:ph idx="1"/>
          </p:nvPr>
        </p:nvSpPr>
        <p:spPr>
          <a:xfrm>
            <a:off x="838200" y="1945909"/>
            <a:ext cx="9922565" cy="3935095"/>
          </a:xfrm>
        </p:spPr>
        <p:txBody>
          <a:bodyPr>
            <a:normAutofit fontScale="92500" lnSpcReduction="10000"/>
          </a:bodyPr>
          <a:lstStyle/>
          <a:p>
            <a:pPr lvl="0"/>
            <a:r>
              <a:rPr lang="en-US" dirty="0"/>
              <a:t>30% of total project costs is required in the form of matching funds from the qualified entity.</a:t>
            </a:r>
          </a:p>
          <a:p>
            <a:pPr lvl="0"/>
            <a:endParaRPr lang="en-US" dirty="0"/>
          </a:p>
          <a:p>
            <a:pPr lvl="0"/>
            <a:r>
              <a:rPr lang="en-US" dirty="0"/>
              <a:t>A reimbursable grant of 70% of total project costs will be applied to approved projects.</a:t>
            </a:r>
          </a:p>
          <a:p>
            <a:pPr lvl="0"/>
            <a:endParaRPr lang="en-US" dirty="0"/>
          </a:p>
          <a:p>
            <a:r>
              <a:rPr lang="en-US" dirty="0"/>
              <a:t>The qualified entity shall demonstrate that it is financially sound and capable of fulfilling all obligations associated with the Short Line Rail Improvement Fund and requirements created by the agreement to perform the project.</a:t>
            </a:r>
          </a:p>
          <a:p>
            <a:endParaRPr lang="en-US" dirty="0"/>
          </a:p>
        </p:txBody>
      </p:sp>
    </p:spTree>
    <p:extLst>
      <p:ext uri="{BB962C8B-B14F-4D97-AF65-F5344CB8AC3E}">
        <p14:creationId xmlns:p14="http://schemas.microsoft.com/office/powerpoint/2010/main" val="277018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505E-F87C-4EB4-A807-951F53CF98A9}"/>
              </a:ext>
            </a:extLst>
          </p:cNvPr>
          <p:cNvSpPr>
            <a:spLocks noGrp="1"/>
          </p:cNvSpPr>
          <p:nvPr>
            <p:ph type="title"/>
          </p:nvPr>
        </p:nvSpPr>
        <p:spPr/>
        <p:txBody>
          <a:bodyPr/>
          <a:lstStyle/>
          <a:p>
            <a:r>
              <a:rPr lang="en-US" dirty="0"/>
              <a:t>Guidelines </a:t>
            </a:r>
          </a:p>
        </p:txBody>
      </p:sp>
      <p:sp>
        <p:nvSpPr>
          <p:cNvPr id="3" name="Content Placeholder 2">
            <a:extLst>
              <a:ext uri="{FF2B5EF4-FFF2-40B4-BE49-F238E27FC236}">
                <a16:creationId xmlns:a16="http://schemas.microsoft.com/office/drawing/2014/main" id="{13D36EBA-C4BF-4EF2-95B8-EDC302046D27}"/>
              </a:ext>
            </a:extLst>
          </p:cNvPr>
          <p:cNvSpPr>
            <a:spLocks noGrp="1"/>
          </p:cNvSpPr>
          <p:nvPr>
            <p:ph idx="1"/>
          </p:nvPr>
        </p:nvSpPr>
        <p:spPr>
          <a:xfrm>
            <a:off x="838200" y="1839892"/>
            <a:ext cx="9236764" cy="4376394"/>
          </a:xfrm>
        </p:spPr>
        <p:txBody>
          <a:bodyPr>
            <a:normAutofit fontScale="62500" lnSpcReduction="20000"/>
          </a:bodyPr>
          <a:lstStyle/>
          <a:p>
            <a:pPr lvl="0">
              <a:lnSpc>
                <a:spcPct val="120000"/>
              </a:lnSpc>
            </a:pPr>
            <a:r>
              <a:rPr lang="en-US" sz="4400" dirty="0"/>
              <a:t>Must be completed within 12 calendar months from the project Notice to Proceed date</a:t>
            </a:r>
          </a:p>
          <a:p>
            <a:pPr>
              <a:lnSpc>
                <a:spcPct val="120000"/>
              </a:lnSpc>
            </a:pPr>
            <a:r>
              <a:rPr lang="en-US" sz="4400" dirty="0"/>
              <a:t>For Kansas shippers, a letter of support from the serving railroad acknowledging project coordination and confirmation of regularly scheduled rail service and rail car supply with the qualified entity is required.  </a:t>
            </a:r>
          </a:p>
          <a:p>
            <a:pPr lvl="0">
              <a:lnSpc>
                <a:spcPct val="120000"/>
              </a:lnSpc>
            </a:pPr>
            <a:r>
              <a:rPr lang="en-US" sz="4400" dirty="0"/>
              <a:t>Following project completion, the qualified entity shall maintain, at a minimum, existing FRA track classification speeds.</a:t>
            </a:r>
            <a:endParaRPr lang="en-US" sz="7300" dirty="0"/>
          </a:p>
          <a:p>
            <a:pPr marL="0" indent="0">
              <a:buNone/>
            </a:pPr>
            <a:endParaRPr lang="en-US" sz="2500" dirty="0"/>
          </a:p>
          <a:p>
            <a:endParaRPr lang="en-US" dirty="0"/>
          </a:p>
        </p:txBody>
      </p:sp>
    </p:spTree>
    <p:extLst>
      <p:ext uri="{BB962C8B-B14F-4D97-AF65-F5344CB8AC3E}">
        <p14:creationId xmlns:p14="http://schemas.microsoft.com/office/powerpoint/2010/main" val="268666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C131-6FAC-4044-ACF2-6A06F58D51B7}"/>
              </a:ext>
            </a:extLst>
          </p:cNvPr>
          <p:cNvSpPr>
            <a:spLocks noGrp="1"/>
          </p:cNvSpPr>
          <p:nvPr>
            <p:ph type="title"/>
          </p:nvPr>
        </p:nvSpPr>
        <p:spPr/>
        <p:txBody>
          <a:bodyPr/>
          <a:lstStyle/>
          <a:p>
            <a:r>
              <a:rPr lang="en-US" dirty="0"/>
              <a:t>Guidelines Continued </a:t>
            </a:r>
          </a:p>
        </p:txBody>
      </p:sp>
      <p:sp>
        <p:nvSpPr>
          <p:cNvPr id="3" name="Content Placeholder 2">
            <a:extLst>
              <a:ext uri="{FF2B5EF4-FFF2-40B4-BE49-F238E27FC236}">
                <a16:creationId xmlns:a16="http://schemas.microsoft.com/office/drawing/2014/main" id="{02774435-2804-43E4-8B0E-D636014ACE49}"/>
              </a:ext>
            </a:extLst>
          </p:cNvPr>
          <p:cNvSpPr>
            <a:spLocks noGrp="1"/>
          </p:cNvSpPr>
          <p:nvPr>
            <p:ph idx="1"/>
          </p:nvPr>
        </p:nvSpPr>
        <p:spPr>
          <a:xfrm>
            <a:off x="838201" y="1825624"/>
            <a:ext cx="8868508" cy="5032376"/>
          </a:xfrm>
        </p:spPr>
        <p:txBody>
          <a:bodyPr>
            <a:normAutofit fontScale="25000" lnSpcReduction="20000"/>
          </a:bodyPr>
          <a:lstStyle/>
          <a:p>
            <a:pPr>
              <a:lnSpc>
                <a:spcPct val="120000"/>
              </a:lnSpc>
            </a:pPr>
            <a:r>
              <a:rPr lang="en-US" sz="8000" dirty="0"/>
              <a:t>The qualified entity shall demonstrate that it is financially sound and capable of fulfilling all obligations associated with the Short Line Rail Improvement Fund and requirements created by the agreement to perform the project.</a:t>
            </a:r>
          </a:p>
          <a:p>
            <a:pPr lvl="0">
              <a:lnSpc>
                <a:spcPct val="120000"/>
              </a:lnSpc>
            </a:pPr>
            <a:r>
              <a:rPr lang="en-US" sz="8000" dirty="0"/>
              <a:t>Term of the agreement is 10 years from the project Notice of Acceptance date and the rehabilitated line (project) will not be abandoned for 10 years following the project Notice of Acceptance date.</a:t>
            </a:r>
          </a:p>
          <a:p>
            <a:pPr lvl="0">
              <a:lnSpc>
                <a:spcPct val="120000"/>
              </a:lnSpc>
            </a:pPr>
            <a:r>
              <a:rPr lang="en-US" sz="8000" dirty="0"/>
              <a:t>If a project includes rail replacement on short line railroad mainline track, a minimum of 112-pound rail is required.</a:t>
            </a:r>
          </a:p>
          <a:p>
            <a:pPr lvl="0">
              <a:lnSpc>
                <a:spcPct val="120000"/>
              </a:lnSpc>
            </a:pPr>
            <a:r>
              <a:rPr lang="en-US" sz="8000" dirty="0"/>
              <a:t>Project shall meet all Federal Railroad Administration (FRA) and American Railway Engineering and Maintenance-of-Way Association (AREMA) guidelines.</a:t>
            </a:r>
          </a:p>
          <a:p>
            <a:pPr lvl="0">
              <a:lnSpc>
                <a:spcPct val="120000"/>
              </a:lnSpc>
            </a:pPr>
            <a:r>
              <a:rPr lang="en-US" sz="8000" dirty="0"/>
              <a:t>A final project inspection will be conducted by a third-party FRA certified track inspector</a:t>
            </a:r>
          </a:p>
          <a:p>
            <a:endParaRPr lang="en-US" dirty="0"/>
          </a:p>
        </p:txBody>
      </p:sp>
    </p:spTree>
    <p:extLst>
      <p:ext uri="{BB962C8B-B14F-4D97-AF65-F5344CB8AC3E}">
        <p14:creationId xmlns:p14="http://schemas.microsoft.com/office/powerpoint/2010/main" val="21642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D444-A00B-45D5-8521-32D36B45C7DB}"/>
              </a:ext>
            </a:extLst>
          </p:cNvPr>
          <p:cNvSpPr>
            <a:spLocks noGrp="1"/>
          </p:cNvSpPr>
          <p:nvPr>
            <p:ph type="title"/>
          </p:nvPr>
        </p:nvSpPr>
        <p:spPr/>
        <p:txBody>
          <a:bodyPr/>
          <a:lstStyle/>
          <a:p>
            <a:r>
              <a:rPr lang="en-US" dirty="0"/>
              <a:t>Project Selection </a:t>
            </a:r>
            <a:r>
              <a:rPr lang="en-US" dirty="0" err="1"/>
              <a:t>Criteris</a:t>
            </a:r>
            <a:endParaRPr lang="en-US" dirty="0"/>
          </a:p>
        </p:txBody>
      </p:sp>
      <p:sp>
        <p:nvSpPr>
          <p:cNvPr id="4" name="Rectangle 3">
            <a:extLst>
              <a:ext uri="{FF2B5EF4-FFF2-40B4-BE49-F238E27FC236}">
                <a16:creationId xmlns:a16="http://schemas.microsoft.com/office/drawing/2014/main" id="{6F53940E-D3E4-4464-8834-1F364A17FA4B}"/>
              </a:ext>
            </a:extLst>
          </p:cNvPr>
          <p:cNvSpPr/>
          <p:nvPr/>
        </p:nvSpPr>
        <p:spPr>
          <a:xfrm>
            <a:off x="838200" y="1899097"/>
            <a:ext cx="8971721" cy="2050690"/>
          </a:xfrm>
          <a:prstGeom prst="rect">
            <a:avLst/>
          </a:prstGeom>
        </p:spPr>
        <p:txBody>
          <a:bodyPr wrap="square">
            <a:spAutoFit/>
          </a:bodyPr>
          <a:lstStyle/>
          <a:p>
            <a:pPr>
              <a:lnSpc>
                <a:spcPts val="3100"/>
              </a:lnSpc>
            </a:pPr>
            <a:r>
              <a:rPr lang="en-US" sz="2400" dirty="0"/>
              <a:t>Three Categories:</a:t>
            </a:r>
          </a:p>
          <a:p>
            <a:pPr>
              <a:lnSpc>
                <a:spcPts val="3100"/>
              </a:lnSpc>
            </a:pPr>
            <a:endParaRPr lang="en-US" sz="2400" dirty="0"/>
          </a:p>
          <a:p>
            <a:pPr marL="342900" indent="-342900">
              <a:lnSpc>
                <a:spcPts val="3100"/>
              </a:lnSpc>
              <a:buFont typeface="Arial" panose="020B0604020202020204" pitchFamily="34" charset="0"/>
              <a:buChar char="•"/>
            </a:pPr>
            <a:r>
              <a:rPr lang="en-US" sz="2400" dirty="0"/>
              <a:t>Maintenance</a:t>
            </a:r>
          </a:p>
          <a:p>
            <a:pPr marL="342900" indent="-342900">
              <a:lnSpc>
                <a:spcPts val="3100"/>
              </a:lnSpc>
              <a:buFont typeface="Arial" panose="020B0604020202020204" pitchFamily="34" charset="0"/>
              <a:buChar char="•"/>
            </a:pPr>
            <a:r>
              <a:rPr lang="en-US" sz="2400" dirty="0"/>
              <a:t>Spurs/Sidings</a:t>
            </a:r>
          </a:p>
          <a:p>
            <a:pPr marL="342900" indent="-342900">
              <a:lnSpc>
                <a:spcPts val="3100"/>
              </a:lnSpc>
              <a:buFont typeface="Arial" panose="020B0604020202020204" pitchFamily="34" charset="0"/>
              <a:buChar char="•"/>
            </a:pPr>
            <a:r>
              <a:rPr lang="en-US" sz="2400" dirty="0"/>
              <a:t>Mainline Track Rehabilitation</a:t>
            </a:r>
          </a:p>
        </p:txBody>
      </p:sp>
    </p:spTree>
    <p:extLst>
      <p:ext uri="{BB962C8B-B14F-4D97-AF65-F5344CB8AC3E}">
        <p14:creationId xmlns:p14="http://schemas.microsoft.com/office/powerpoint/2010/main" val="62324211"/>
      </p:ext>
    </p:extLst>
  </p:cSld>
  <p:clrMapOvr>
    <a:masterClrMapping/>
  </p:clrMapOvr>
</p:sld>
</file>

<file path=ppt/theme/theme1.xml><?xml version="1.0" encoding="utf-8"?>
<a:theme xmlns:a="http://schemas.openxmlformats.org/drawingml/2006/main" name="KDOT Logo-Themed Slides">
  <a:themeElements>
    <a:clrScheme name="Custom 1">
      <a:dk1>
        <a:srgbClr val="000000"/>
      </a:dk1>
      <a:lt1>
        <a:sysClr val="window" lastClr="FFFFFF"/>
      </a:lt1>
      <a:dk2>
        <a:srgbClr val="093A73"/>
      </a:dk2>
      <a:lt2>
        <a:srgbClr val="FFFBF2"/>
      </a:lt2>
      <a:accent1>
        <a:srgbClr val="002569"/>
      </a:accent1>
      <a:accent2>
        <a:srgbClr val="F1AD02"/>
      </a:accent2>
      <a:accent3>
        <a:srgbClr val="F2C879"/>
      </a:accent3>
      <a:accent4>
        <a:srgbClr val="F2F2F2"/>
      </a:accent4>
      <a:accent5>
        <a:srgbClr val="D9E6FF"/>
      </a:accent5>
      <a:accent6>
        <a:srgbClr val="B3A486"/>
      </a:accent6>
      <a:hlink>
        <a:srgbClr val="002569"/>
      </a:hlink>
      <a:folHlink>
        <a:srgbClr val="F1AD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fety First Logo-Themed Slides">
  <a:themeElements>
    <a:clrScheme name="Custom 1">
      <a:dk1>
        <a:srgbClr val="000000"/>
      </a:dk1>
      <a:lt1>
        <a:sysClr val="window" lastClr="FFFFFF"/>
      </a:lt1>
      <a:dk2>
        <a:srgbClr val="093A73"/>
      </a:dk2>
      <a:lt2>
        <a:srgbClr val="FFFBF2"/>
      </a:lt2>
      <a:accent1>
        <a:srgbClr val="002569"/>
      </a:accent1>
      <a:accent2>
        <a:srgbClr val="F1AD02"/>
      </a:accent2>
      <a:accent3>
        <a:srgbClr val="F2C879"/>
      </a:accent3>
      <a:accent4>
        <a:srgbClr val="F2F2F2"/>
      </a:accent4>
      <a:accent5>
        <a:srgbClr val="D9E6FF"/>
      </a:accent5>
      <a:accent6>
        <a:srgbClr val="B3A486"/>
      </a:accent6>
      <a:hlink>
        <a:srgbClr val="002569"/>
      </a:hlink>
      <a:folHlink>
        <a:srgbClr val="F1AD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20072</TotalTime>
  <Words>907</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Interstate-Regular</vt:lpstr>
      <vt:lpstr>KDOT Logo-Themed Slides</vt:lpstr>
      <vt:lpstr>Safety First Logo-Themed Slides</vt:lpstr>
      <vt:lpstr>PowerPoint Presentation</vt:lpstr>
      <vt:lpstr>PowerPoint Presentation</vt:lpstr>
      <vt:lpstr>History of the  Short Line Rail Improvement Fund </vt:lpstr>
      <vt:lpstr>Funding </vt:lpstr>
      <vt:lpstr>Qualified Entities </vt:lpstr>
      <vt:lpstr>Requirements </vt:lpstr>
      <vt:lpstr>Guidelines </vt:lpstr>
      <vt:lpstr>Guidelines Continued </vt:lpstr>
      <vt:lpstr>Project Selection Criteris</vt:lpstr>
      <vt:lpstr>Project Selection Criteria Continued</vt:lpstr>
      <vt:lpstr>Project Selection Criteria Continued </vt:lpstr>
      <vt:lpstr>Project Selection Criteria Continued</vt:lpstr>
      <vt:lpstr>SLRIF versus RSIF - Differences</vt:lpstr>
      <vt:lpstr>Calls for Applications</vt:lpstr>
      <vt:lpstr>Questions  /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Melton [KDOT]</dc:creator>
  <cp:lastModifiedBy>John Maddox [KDOT]</cp:lastModifiedBy>
  <cp:revision>92</cp:revision>
  <cp:lastPrinted>2020-01-30T21:01:20Z</cp:lastPrinted>
  <dcterms:created xsi:type="dcterms:W3CDTF">2019-12-06T15:12:18Z</dcterms:created>
  <dcterms:modified xsi:type="dcterms:W3CDTF">2020-07-01T19:05:54Z</dcterms:modified>
</cp:coreProperties>
</file>