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2" r:id="rId4"/>
    <p:sldId id="258" r:id="rId5"/>
    <p:sldId id="260" r:id="rId6"/>
    <p:sldId id="261" r:id="rId7"/>
    <p:sldId id="262" r:id="rId8"/>
    <p:sldId id="263" r:id="rId9"/>
    <p:sldId id="264" r:id="rId10"/>
    <p:sldId id="271" r:id="rId11"/>
    <p:sldId id="265" r:id="rId12"/>
    <p:sldId id="266" r:id="rId13"/>
    <p:sldId id="267" r:id="rId14"/>
    <p:sldId id="270" r:id="rId15"/>
    <p:sldId id="269" r:id="rId16"/>
  </p:sldIdLst>
  <p:sldSz cx="12192000" cy="6858000"/>
  <p:notesSz cx="6997700" cy="9271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44BBAB0-99BA-4753-AECA-9E60C6F691F7}">
          <p14:sldIdLst>
            <p14:sldId id="256"/>
            <p14:sldId id="257"/>
            <p14:sldId id="272"/>
            <p14:sldId id="258"/>
            <p14:sldId id="260"/>
            <p14:sldId id="261"/>
            <p14:sldId id="262"/>
            <p14:sldId id="263"/>
            <p14:sldId id="264"/>
            <p14:sldId id="271"/>
            <p14:sldId id="265"/>
            <p14:sldId id="266"/>
            <p14:sldId id="267"/>
            <p14:sldId id="270"/>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4" autoAdjust="0"/>
    <p:restoredTop sz="94660"/>
  </p:normalViewPr>
  <p:slideViewPr>
    <p:cSldViewPr snapToGrid="0">
      <p:cViewPr varScale="1">
        <p:scale>
          <a:sx n="153" d="100"/>
          <a:sy n="153" d="100"/>
        </p:scale>
        <p:origin x="156" y="8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9/7/2017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9/7/2017</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Tod.salfrank@ks.gov" TargetMode="External"/><Relationship Id="rId2" Type="http://schemas.openxmlformats.org/officeDocument/2006/relationships/hyperlink" Target="mailto:Michael.stringer@ks.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Federal Fund Exchange</a:t>
            </a:r>
          </a:p>
        </p:txBody>
      </p:sp>
      <p:sp>
        <p:nvSpPr>
          <p:cNvPr id="3" name="Subtitle 2"/>
          <p:cNvSpPr>
            <a:spLocks noGrp="1"/>
          </p:cNvSpPr>
          <p:nvPr>
            <p:ph type="subTitle" idx="1"/>
          </p:nvPr>
        </p:nvSpPr>
        <p:spPr>
          <a:xfrm>
            <a:off x="684212" y="3843868"/>
            <a:ext cx="8631238" cy="890058"/>
          </a:xfrm>
        </p:spPr>
        <p:txBody>
          <a:bodyPr/>
          <a:lstStyle/>
          <a:p>
            <a:r>
              <a:rPr lang="en-US" b="1" dirty="0">
                <a:solidFill>
                  <a:srgbClr val="002060"/>
                </a:solidFill>
              </a:rPr>
              <a:t>Program Modifications beginning with Federal Fiscal Year 2018</a:t>
            </a:r>
          </a:p>
        </p:txBody>
      </p:sp>
    </p:spTree>
    <p:extLst>
      <p:ext uri="{BB962C8B-B14F-4D97-AF65-F5344CB8AC3E}">
        <p14:creationId xmlns:p14="http://schemas.microsoft.com/office/powerpoint/2010/main" val="1455762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738818" y="6048809"/>
            <a:ext cx="2945899" cy="369332"/>
          </a:xfrm>
          <a:prstGeom prst="rect">
            <a:avLst/>
          </a:prstGeom>
          <a:noFill/>
        </p:spPr>
        <p:txBody>
          <a:bodyPr wrap="square" rtlCol="0">
            <a:spAutoFit/>
          </a:bodyPr>
          <a:lstStyle/>
          <a:p>
            <a:r>
              <a:rPr lang="en-US" b="1" dirty="0">
                <a:solidFill>
                  <a:schemeClr val="bg1"/>
                </a:solidFill>
              </a:rPr>
              <a:t>Based on 2015 Statistics</a:t>
            </a:r>
          </a:p>
        </p:txBody>
      </p:sp>
      <p:pic>
        <p:nvPicPr>
          <p:cNvPr id="3" name="Content Placeholder 2"/>
          <p:cNvPicPr>
            <a:picLocks noGrp="1" noChangeAspect="1"/>
          </p:cNvPicPr>
          <p:nvPr>
            <p:ph idx="1"/>
          </p:nvPr>
        </p:nvPicPr>
        <p:blipFill>
          <a:blip r:embed="rId2"/>
          <a:stretch>
            <a:fillRect/>
          </a:stretch>
        </p:blipFill>
        <p:spPr>
          <a:xfrm>
            <a:off x="559982" y="692887"/>
            <a:ext cx="11104496" cy="5360581"/>
          </a:xfrm>
          <a:prstGeom prst="rect">
            <a:avLst/>
          </a:prstGeom>
        </p:spPr>
      </p:pic>
    </p:spTree>
    <p:extLst>
      <p:ext uri="{BB962C8B-B14F-4D97-AF65-F5344CB8AC3E}">
        <p14:creationId xmlns:p14="http://schemas.microsoft.com/office/powerpoint/2010/main" val="2026721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573" y="333622"/>
            <a:ext cx="10118152" cy="1507067"/>
          </a:xfrm>
        </p:spPr>
        <p:txBody>
          <a:bodyPr/>
          <a:lstStyle/>
          <a:p>
            <a:r>
              <a:rPr lang="en-US" dirty="0"/>
              <a:t>What happens next?</a:t>
            </a:r>
          </a:p>
        </p:txBody>
      </p:sp>
      <p:sp>
        <p:nvSpPr>
          <p:cNvPr id="3" name="Content Placeholder 2"/>
          <p:cNvSpPr>
            <a:spLocks noGrp="1"/>
          </p:cNvSpPr>
          <p:nvPr>
            <p:ph idx="1"/>
          </p:nvPr>
        </p:nvSpPr>
        <p:spPr>
          <a:xfrm>
            <a:off x="436764" y="1733955"/>
            <a:ext cx="11031336" cy="4333470"/>
          </a:xfrm>
        </p:spPr>
        <p:txBody>
          <a:bodyPr anchor="t">
            <a:normAutofit/>
          </a:bodyPr>
          <a:lstStyle/>
          <a:p>
            <a:r>
              <a:rPr lang="en-US" b="1" dirty="0">
                <a:solidFill>
                  <a:srgbClr val="002060"/>
                </a:solidFill>
              </a:rPr>
              <a:t>Modification of FFE Program Guidelines and forms to be placed on KDOT BLP Webpage.</a:t>
            </a:r>
          </a:p>
          <a:p>
            <a:r>
              <a:rPr lang="en-US" b="1" dirty="0">
                <a:solidFill>
                  <a:srgbClr val="002060"/>
                </a:solidFill>
              </a:rPr>
              <a:t>With 2018 Distribution:</a:t>
            </a:r>
          </a:p>
          <a:p>
            <a:pPr lvl="1"/>
            <a:r>
              <a:rPr lang="en-US" b="1" dirty="0">
                <a:solidFill>
                  <a:srgbClr val="002060"/>
                </a:solidFill>
              </a:rPr>
              <a:t>Supplement to FFE Master Agreement to establish program revisions.</a:t>
            </a:r>
          </a:p>
          <a:p>
            <a:pPr lvl="1"/>
            <a:r>
              <a:rPr lang="en-US" b="1" dirty="0">
                <a:solidFill>
                  <a:srgbClr val="002060"/>
                </a:solidFill>
              </a:rPr>
              <a:t>Updated </a:t>
            </a:r>
            <a:r>
              <a:rPr lang="en-US" b="1" i="1" dirty="0">
                <a:solidFill>
                  <a:srgbClr val="002060"/>
                </a:solidFill>
              </a:rPr>
              <a:t>Request to Exchange</a:t>
            </a:r>
            <a:r>
              <a:rPr lang="en-US" b="1" dirty="0">
                <a:solidFill>
                  <a:srgbClr val="002060"/>
                </a:solidFill>
              </a:rPr>
              <a:t> form for 2018.</a:t>
            </a:r>
          </a:p>
          <a:p>
            <a:pPr lvl="1"/>
            <a:r>
              <a:rPr lang="en-US" b="1" dirty="0">
                <a:solidFill>
                  <a:srgbClr val="002060"/>
                </a:solidFill>
              </a:rPr>
              <a:t>Updated </a:t>
            </a:r>
            <a:r>
              <a:rPr lang="en-US" b="1" i="1" dirty="0">
                <a:solidFill>
                  <a:srgbClr val="002060"/>
                </a:solidFill>
              </a:rPr>
              <a:t>Request for Reimbursement</a:t>
            </a:r>
            <a:r>
              <a:rPr lang="en-US" b="1" dirty="0">
                <a:solidFill>
                  <a:srgbClr val="002060"/>
                </a:solidFill>
              </a:rPr>
              <a:t> form for 2018.</a:t>
            </a:r>
          </a:p>
          <a:p>
            <a:r>
              <a:rPr lang="en-US" b="1" dirty="0">
                <a:solidFill>
                  <a:srgbClr val="002060"/>
                </a:solidFill>
              </a:rPr>
              <a:t>ALL of these items, accounting for the entire amount of funds available to the LPA, must be received by KDOT by September 15 of the Federal Fiscal year of the distribution.</a:t>
            </a:r>
          </a:p>
          <a:p>
            <a:endParaRPr lang="en-US" b="1" dirty="0">
              <a:solidFill>
                <a:srgbClr val="002060"/>
              </a:solidFill>
            </a:endParaRPr>
          </a:p>
          <a:p>
            <a:endParaRPr lang="en-US" b="1" dirty="0">
              <a:solidFill>
                <a:srgbClr val="002060"/>
              </a:solidFill>
            </a:endParaRPr>
          </a:p>
        </p:txBody>
      </p:sp>
    </p:spTree>
    <p:extLst>
      <p:ext uri="{BB962C8B-B14F-4D97-AF65-F5344CB8AC3E}">
        <p14:creationId xmlns:p14="http://schemas.microsoft.com/office/powerpoint/2010/main" val="4131693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573" y="333622"/>
            <a:ext cx="10118152" cy="1507067"/>
          </a:xfrm>
        </p:spPr>
        <p:txBody>
          <a:bodyPr/>
          <a:lstStyle/>
          <a:p>
            <a:r>
              <a:rPr lang="en-US" dirty="0"/>
              <a:t>Review of required forms</a:t>
            </a:r>
          </a:p>
        </p:txBody>
      </p:sp>
      <p:sp>
        <p:nvSpPr>
          <p:cNvPr id="3" name="Content Placeholder 2"/>
          <p:cNvSpPr>
            <a:spLocks noGrp="1"/>
          </p:cNvSpPr>
          <p:nvPr>
            <p:ph idx="1"/>
          </p:nvPr>
        </p:nvSpPr>
        <p:spPr>
          <a:xfrm>
            <a:off x="436764" y="1733955"/>
            <a:ext cx="11031336" cy="4333470"/>
          </a:xfrm>
        </p:spPr>
        <p:txBody>
          <a:bodyPr anchor="t">
            <a:normAutofit/>
          </a:bodyPr>
          <a:lstStyle/>
          <a:p>
            <a:r>
              <a:rPr lang="en-US" b="1" dirty="0">
                <a:solidFill>
                  <a:srgbClr val="002060"/>
                </a:solidFill>
              </a:rPr>
              <a:t>Request to Exchange Form</a:t>
            </a:r>
          </a:p>
          <a:p>
            <a:endParaRPr lang="en-US" b="1" dirty="0">
              <a:solidFill>
                <a:srgbClr val="002060"/>
              </a:solidFill>
            </a:endParaRPr>
          </a:p>
          <a:p>
            <a:endParaRPr lang="en-US" b="1" dirty="0">
              <a:solidFill>
                <a:srgbClr val="002060"/>
              </a:solidFill>
            </a:endParaRPr>
          </a:p>
        </p:txBody>
      </p:sp>
      <p:pic>
        <p:nvPicPr>
          <p:cNvPr id="4" name="Picture 3"/>
          <p:cNvPicPr>
            <a:picLocks noChangeAspect="1"/>
          </p:cNvPicPr>
          <p:nvPr/>
        </p:nvPicPr>
        <p:blipFill>
          <a:blip r:embed="rId2"/>
          <a:stretch>
            <a:fillRect/>
          </a:stretch>
        </p:blipFill>
        <p:spPr>
          <a:xfrm>
            <a:off x="4857376" y="1348154"/>
            <a:ext cx="4046060" cy="5236077"/>
          </a:xfrm>
          <a:prstGeom prst="rect">
            <a:avLst/>
          </a:prstGeom>
        </p:spPr>
      </p:pic>
      <p:sp>
        <p:nvSpPr>
          <p:cNvPr id="5" name="Oval 4"/>
          <p:cNvSpPr/>
          <p:nvPr/>
        </p:nvSpPr>
        <p:spPr>
          <a:xfrm>
            <a:off x="5167423" y="2987458"/>
            <a:ext cx="1835889" cy="1753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166986" y="3175348"/>
            <a:ext cx="2091847" cy="23799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981183" y="4559474"/>
            <a:ext cx="3285995" cy="119623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07894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5300263" y="1302707"/>
            <a:ext cx="4207900" cy="5448822"/>
          </a:xfrm>
          <a:prstGeom prst="rect">
            <a:avLst/>
          </a:prstGeom>
        </p:spPr>
      </p:pic>
      <p:sp>
        <p:nvSpPr>
          <p:cNvPr id="2" name="Title 1"/>
          <p:cNvSpPr>
            <a:spLocks noGrp="1"/>
          </p:cNvSpPr>
          <p:nvPr>
            <p:ph type="title"/>
          </p:nvPr>
        </p:nvSpPr>
        <p:spPr>
          <a:xfrm>
            <a:off x="635573" y="333622"/>
            <a:ext cx="10118152" cy="1507067"/>
          </a:xfrm>
        </p:spPr>
        <p:txBody>
          <a:bodyPr/>
          <a:lstStyle/>
          <a:p>
            <a:r>
              <a:rPr lang="en-US" dirty="0"/>
              <a:t>Review of required forms</a:t>
            </a:r>
          </a:p>
        </p:txBody>
      </p:sp>
      <p:sp>
        <p:nvSpPr>
          <p:cNvPr id="3" name="Content Placeholder 2"/>
          <p:cNvSpPr>
            <a:spLocks noGrp="1"/>
          </p:cNvSpPr>
          <p:nvPr>
            <p:ph idx="1"/>
          </p:nvPr>
        </p:nvSpPr>
        <p:spPr>
          <a:xfrm>
            <a:off x="436764" y="1733955"/>
            <a:ext cx="11031336" cy="4333470"/>
          </a:xfrm>
        </p:spPr>
        <p:txBody>
          <a:bodyPr anchor="t">
            <a:normAutofit/>
          </a:bodyPr>
          <a:lstStyle/>
          <a:p>
            <a:r>
              <a:rPr lang="en-US" b="1" dirty="0">
                <a:solidFill>
                  <a:srgbClr val="002060"/>
                </a:solidFill>
              </a:rPr>
              <a:t>Request for Reimbursement Form</a:t>
            </a:r>
          </a:p>
          <a:p>
            <a:endParaRPr lang="en-US" b="1" dirty="0">
              <a:solidFill>
                <a:srgbClr val="002060"/>
              </a:solidFill>
            </a:endParaRPr>
          </a:p>
          <a:p>
            <a:endParaRPr lang="en-US" b="1" dirty="0">
              <a:solidFill>
                <a:srgbClr val="002060"/>
              </a:solidFill>
            </a:endParaRPr>
          </a:p>
        </p:txBody>
      </p:sp>
      <p:sp>
        <p:nvSpPr>
          <p:cNvPr id="5" name="Oval 4"/>
          <p:cNvSpPr/>
          <p:nvPr/>
        </p:nvSpPr>
        <p:spPr>
          <a:xfrm>
            <a:off x="5430469" y="2705622"/>
            <a:ext cx="932753" cy="13778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398719" y="2824619"/>
            <a:ext cx="977030" cy="1127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394542" y="2937354"/>
            <a:ext cx="1012521" cy="11899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Left 8"/>
          <p:cNvSpPr/>
          <p:nvPr/>
        </p:nvSpPr>
        <p:spPr>
          <a:xfrm rot="10800000">
            <a:off x="3726493" y="5549030"/>
            <a:ext cx="1753644" cy="231732"/>
          </a:xfrm>
          <a:prstGeom prst="lef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640909" y="5530241"/>
            <a:ext cx="2223369" cy="246221"/>
          </a:xfrm>
          <a:prstGeom prst="rect">
            <a:avLst/>
          </a:prstGeom>
          <a:noFill/>
        </p:spPr>
        <p:txBody>
          <a:bodyPr wrap="square" rtlCol="0">
            <a:spAutoFit/>
          </a:bodyPr>
          <a:lstStyle/>
          <a:p>
            <a:r>
              <a:rPr lang="en-US" sz="1000" b="1" dirty="0">
                <a:solidFill>
                  <a:srgbClr val="FF0000"/>
                </a:solidFill>
              </a:rPr>
              <a:t>Not asking for copies of invoices.</a:t>
            </a:r>
          </a:p>
        </p:txBody>
      </p:sp>
    </p:spTree>
    <p:extLst>
      <p:ext uri="{BB962C8B-B14F-4D97-AF65-F5344CB8AC3E}">
        <p14:creationId xmlns:p14="http://schemas.microsoft.com/office/powerpoint/2010/main" val="1390051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down)">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1948" y="2400547"/>
            <a:ext cx="7822627" cy="1914277"/>
          </a:xfrm>
        </p:spPr>
        <p:txBody>
          <a:bodyPr>
            <a:normAutofit/>
          </a:bodyPr>
          <a:lstStyle/>
          <a:p>
            <a:r>
              <a:rPr lang="en-US" sz="9600" dirty="0"/>
              <a:t>Questions?</a:t>
            </a:r>
          </a:p>
        </p:txBody>
      </p:sp>
    </p:spTree>
    <p:extLst>
      <p:ext uri="{BB962C8B-B14F-4D97-AF65-F5344CB8AC3E}">
        <p14:creationId xmlns:p14="http://schemas.microsoft.com/office/powerpoint/2010/main" val="1573968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573" y="333622"/>
            <a:ext cx="10118152" cy="1507067"/>
          </a:xfrm>
        </p:spPr>
        <p:txBody>
          <a:bodyPr/>
          <a:lstStyle/>
          <a:p>
            <a:r>
              <a:rPr lang="en-US" dirty="0"/>
              <a:t>Contact Information</a:t>
            </a:r>
          </a:p>
        </p:txBody>
      </p:sp>
      <p:sp>
        <p:nvSpPr>
          <p:cNvPr id="3" name="Content Placeholder 2"/>
          <p:cNvSpPr>
            <a:spLocks noGrp="1"/>
          </p:cNvSpPr>
          <p:nvPr>
            <p:ph idx="1"/>
          </p:nvPr>
        </p:nvSpPr>
        <p:spPr>
          <a:xfrm>
            <a:off x="436764" y="1733955"/>
            <a:ext cx="3992361" cy="1752195"/>
          </a:xfrm>
        </p:spPr>
        <p:txBody>
          <a:bodyPr anchor="t">
            <a:normAutofit/>
          </a:bodyPr>
          <a:lstStyle/>
          <a:p>
            <a:pPr marL="0" indent="0">
              <a:spcBef>
                <a:spcPts val="300"/>
              </a:spcBef>
              <a:spcAft>
                <a:spcPts val="300"/>
              </a:spcAft>
              <a:buNone/>
            </a:pPr>
            <a:r>
              <a:rPr lang="en-US" b="1" dirty="0">
                <a:solidFill>
                  <a:srgbClr val="002060"/>
                </a:solidFill>
              </a:rPr>
              <a:t>Michael Stringer, P.E., Chief</a:t>
            </a:r>
          </a:p>
          <a:p>
            <a:pPr marL="0" indent="0">
              <a:spcBef>
                <a:spcPts val="300"/>
              </a:spcBef>
              <a:spcAft>
                <a:spcPts val="300"/>
              </a:spcAft>
              <a:buNone/>
            </a:pPr>
            <a:r>
              <a:rPr lang="en-US" b="1" dirty="0">
                <a:solidFill>
                  <a:srgbClr val="002060"/>
                </a:solidFill>
              </a:rPr>
              <a:t>Bureau of Local Projects</a:t>
            </a:r>
          </a:p>
          <a:p>
            <a:pPr marL="0" indent="0">
              <a:spcBef>
                <a:spcPts val="300"/>
              </a:spcBef>
              <a:spcAft>
                <a:spcPts val="300"/>
              </a:spcAft>
              <a:buNone/>
            </a:pPr>
            <a:r>
              <a:rPr lang="en-US" b="1" dirty="0">
                <a:solidFill>
                  <a:srgbClr val="002060"/>
                </a:solidFill>
                <a:hlinkClick r:id="rId2"/>
              </a:rPr>
              <a:t>Michael.stringer@ks.gov</a:t>
            </a:r>
            <a:endParaRPr lang="en-US" b="1" dirty="0">
              <a:solidFill>
                <a:srgbClr val="002060"/>
              </a:solidFill>
            </a:endParaRPr>
          </a:p>
          <a:p>
            <a:pPr marL="0" indent="0">
              <a:spcBef>
                <a:spcPts val="300"/>
              </a:spcBef>
              <a:spcAft>
                <a:spcPts val="300"/>
              </a:spcAft>
              <a:buNone/>
            </a:pPr>
            <a:r>
              <a:rPr lang="en-US" b="1" dirty="0">
                <a:solidFill>
                  <a:srgbClr val="002060"/>
                </a:solidFill>
              </a:rPr>
              <a:t>(785) 296-3861</a:t>
            </a:r>
          </a:p>
        </p:txBody>
      </p:sp>
      <p:sp>
        <p:nvSpPr>
          <p:cNvPr id="4" name="Content Placeholder 2"/>
          <p:cNvSpPr txBox="1">
            <a:spLocks/>
          </p:cNvSpPr>
          <p:nvPr/>
        </p:nvSpPr>
        <p:spPr>
          <a:xfrm>
            <a:off x="5084964" y="1733955"/>
            <a:ext cx="3992361" cy="1752195"/>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300"/>
              </a:spcBef>
              <a:spcAft>
                <a:spcPts val="300"/>
              </a:spcAft>
              <a:buFont typeface="Wingdings 3" panose="05040102010807070707" pitchFamily="18" charset="2"/>
              <a:buNone/>
            </a:pPr>
            <a:r>
              <a:rPr lang="en-US" b="1" dirty="0">
                <a:solidFill>
                  <a:srgbClr val="002060"/>
                </a:solidFill>
              </a:rPr>
              <a:t>Tod Salfrank, Assistant Chief</a:t>
            </a:r>
          </a:p>
          <a:p>
            <a:pPr marL="0" indent="0">
              <a:spcBef>
                <a:spcPts val="300"/>
              </a:spcBef>
              <a:spcAft>
                <a:spcPts val="300"/>
              </a:spcAft>
              <a:buFont typeface="Wingdings 3" panose="05040102010807070707" pitchFamily="18" charset="2"/>
              <a:buNone/>
            </a:pPr>
            <a:r>
              <a:rPr lang="en-US" b="1" dirty="0">
                <a:solidFill>
                  <a:srgbClr val="002060"/>
                </a:solidFill>
              </a:rPr>
              <a:t>Bureau of Local Projects</a:t>
            </a:r>
          </a:p>
          <a:p>
            <a:pPr marL="0" indent="0">
              <a:spcBef>
                <a:spcPts val="300"/>
              </a:spcBef>
              <a:spcAft>
                <a:spcPts val="300"/>
              </a:spcAft>
              <a:buFont typeface="Wingdings 3" panose="05040102010807070707" pitchFamily="18" charset="2"/>
              <a:buNone/>
            </a:pPr>
            <a:r>
              <a:rPr lang="en-US" b="1" dirty="0">
                <a:solidFill>
                  <a:srgbClr val="002060"/>
                </a:solidFill>
                <a:hlinkClick r:id="rId3"/>
              </a:rPr>
              <a:t>Tod.salfrank@ks.gov</a:t>
            </a:r>
            <a:endParaRPr lang="en-US" b="1" dirty="0">
              <a:solidFill>
                <a:srgbClr val="002060"/>
              </a:solidFill>
            </a:endParaRPr>
          </a:p>
          <a:p>
            <a:pPr marL="0" indent="0">
              <a:spcBef>
                <a:spcPts val="300"/>
              </a:spcBef>
              <a:spcAft>
                <a:spcPts val="300"/>
              </a:spcAft>
              <a:buFont typeface="Wingdings 3" panose="05040102010807070707" pitchFamily="18" charset="2"/>
              <a:buNone/>
            </a:pPr>
            <a:r>
              <a:rPr lang="en-US" b="1" dirty="0">
                <a:solidFill>
                  <a:srgbClr val="002060"/>
                </a:solidFill>
              </a:rPr>
              <a:t>(785) 368-7396</a:t>
            </a:r>
          </a:p>
        </p:txBody>
      </p:sp>
    </p:spTree>
    <p:extLst>
      <p:ext uri="{BB962C8B-B14F-4D97-AF65-F5344CB8AC3E}">
        <p14:creationId xmlns:p14="http://schemas.microsoft.com/office/powerpoint/2010/main" val="134867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574" y="333622"/>
            <a:ext cx="8534400" cy="1507067"/>
          </a:xfrm>
        </p:spPr>
        <p:txBody>
          <a:bodyPr/>
          <a:lstStyle/>
          <a:p>
            <a:r>
              <a:rPr lang="en-US" dirty="0"/>
              <a:t>Agenda</a:t>
            </a:r>
          </a:p>
        </p:txBody>
      </p:sp>
      <p:sp>
        <p:nvSpPr>
          <p:cNvPr id="3" name="Content Placeholder 2"/>
          <p:cNvSpPr>
            <a:spLocks noGrp="1"/>
          </p:cNvSpPr>
          <p:nvPr>
            <p:ph idx="1"/>
          </p:nvPr>
        </p:nvSpPr>
        <p:spPr>
          <a:xfrm>
            <a:off x="625846" y="1673158"/>
            <a:ext cx="8534400" cy="2188724"/>
          </a:xfrm>
        </p:spPr>
        <p:txBody>
          <a:bodyPr>
            <a:normAutofit lnSpcReduction="10000"/>
          </a:bodyPr>
          <a:lstStyle/>
          <a:p>
            <a:r>
              <a:rPr lang="en-US" b="1" dirty="0">
                <a:solidFill>
                  <a:srgbClr val="002060"/>
                </a:solidFill>
              </a:rPr>
              <a:t>What modifications are being made?</a:t>
            </a:r>
          </a:p>
          <a:p>
            <a:r>
              <a:rPr lang="en-US" b="1" dirty="0">
                <a:solidFill>
                  <a:srgbClr val="002060"/>
                </a:solidFill>
              </a:rPr>
              <a:t>Why are the modifications being made?</a:t>
            </a:r>
          </a:p>
          <a:p>
            <a:r>
              <a:rPr lang="en-US" b="1" dirty="0">
                <a:solidFill>
                  <a:srgbClr val="002060"/>
                </a:solidFill>
              </a:rPr>
              <a:t>What happens next?</a:t>
            </a:r>
          </a:p>
          <a:p>
            <a:r>
              <a:rPr lang="en-US" b="1" dirty="0">
                <a:solidFill>
                  <a:srgbClr val="002060"/>
                </a:solidFill>
              </a:rPr>
              <a:t>Review of required forms</a:t>
            </a:r>
          </a:p>
          <a:p>
            <a:r>
              <a:rPr lang="en-US" b="1" dirty="0">
                <a:solidFill>
                  <a:srgbClr val="002060"/>
                </a:solidFill>
              </a:rPr>
              <a:t>Question and Answers</a:t>
            </a:r>
          </a:p>
          <a:p>
            <a:endParaRPr lang="en-US" dirty="0"/>
          </a:p>
        </p:txBody>
      </p:sp>
    </p:spTree>
    <p:extLst>
      <p:ext uri="{BB962C8B-B14F-4D97-AF65-F5344CB8AC3E}">
        <p14:creationId xmlns:p14="http://schemas.microsoft.com/office/powerpoint/2010/main" val="2566398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573" y="333622"/>
            <a:ext cx="9627107" cy="1507067"/>
          </a:xfrm>
        </p:spPr>
        <p:txBody>
          <a:bodyPr/>
          <a:lstStyle/>
          <a:p>
            <a:r>
              <a:rPr lang="en-US" dirty="0"/>
              <a:t>Before we begin…</a:t>
            </a:r>
          </a:p>
        </p:txBody>
      </p:sp>
      <p:sp>
        <p:nvSpPr>
          <p:cNvPr id="3" name="Content Placeholder 2"/>
          <p:cNvSpPr>
            <a:spLocks noGrp="1"/>
          </p:cNvSpPr>
          <p:nvPr>
            <p:ph idx="1"/>
          </p:nvPr>
        </p:nvSpPr>
        <p:spPr>
          <a:xfrm>
            <a:off x="1301452" y="1948463"/>
            <a:ext cx="8534400" cy="2266545"/>
          </a:xfrm>
        </p:spPr>
        <p:txBody>
          <a:bodyPr>
            <a:normAutofit/>
          </a:bodyPr>
          <a:lstStyle/>
          <a:p>
            <a:pPr marL="0" indent="0">
              <a:buNone/>
            </a:pPr>
            <a:r>
              <a:rPr lang="en-US" b="1" dirty="0">
                <a:solidFill>
                  <a:srgbClr val="002060"/>
                </a:solidFill>
              </a:rPr>
              <a:t>It is important to note that KDOT voluntarily provides these funds, whether LPAs choose federal or state dollars. There is no statutory requirement that the agency shares the federal funds or offers an opportunity for LPAs to exchange them for state money. However, KDOT is committed to maximizing opportunities for transportation improvements across the state, so the agency provides these funds to assist local governments in meeting their communities’ needs. </a:t>
            </a:r>
            <a:endParaRPr lang="en-US" dirty="0"/>
          </a:p>
        </p:txBody>
      </p:sp>
    </p:spTree>
    <p:extLst>
      <p:ext uri="{BB962C8B-B14F-4D97-AF65-F5344CB8AC3E}">
        <p14:creationId xmlns:p14="http://schemas.microsoft.com/office/powerpoint/2010/main" val="3008065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573" y="333622"/>
            <a:ext cx="9627107" cy="1507067"/>
          </a:xfrm>
        </p:spPr>
        <p:txBody>
          <a:bodyPr/>
          <a:lstStyle/>
          <a:p>
            <a:r>
              <a:rPr lang="en-US" dirty="0"/>
              <a:t>What Modifications are being made?</a:t>
            </a:r>
          </a:p>
        </p:txBody>
      </p:sp>
      <p:sp>
        <p:nvSpPr>
          <p:cNvPr id="3" name="Content Placeholder 2"/>
          <p:cNvSpPr>
            <a:spLocks noGrp="1"/>
          </p:cNvSpPr>
          <p:nvPr>
            <p:ph idx="1"/>
          </p:nvPr>
        </p:nvSpPr>
        <p:spPr>
          <a:xfrm>
            <a:off x="693940" y="1848255"/>
            <a:ext cx="8534400" cy="4333470"/>
          </a:xfrm>
        </p:spPr>
        <p:txBody>
          <a:bodyPr>
            <a:normAutofit/>
          </a:bodyPr>
          <a:lstStyle/>
          <a:p>
            <a:r>
              <a:rPr lang="en-US" b="1" dirty="0">
                <a:solidFill>
                  <a:srgbClr val="002060"/>
                </a:solidFill>
              </a:rPr>
              <a:t>After re-evaluating the FFE program as originally established in Federal Fiscal Year (FFY) 2011, KDOT has determined the need to adjust our guidelines. Effective with Federal Fiscal Year 2018 (October 1, 2017):</a:t>
            </a:r>
          </a:p>
          <a:p>
            <a:pPr lvl="1"/>
            <a:r>
              <a:rPr lang="en-US" b="1" dirty="0">
                <a:solidFill>
                  <a:srgbClr val="002060"/>
                </a:solidFill>
              </a:rPr>
              <a:t>Banking of Federal or State funds in the program will no longer be permitted.  All such funds available to the Local Public Authority (LPA) must be used or requested for reimbursement by September 15 of the FFY of the distribution. Any funds remaining after September 15 will be lost to the LPA to which they were made available.  </a:t>
            </a:r>
          </a:p>
          <a:p>
            <a:pPr lvl="1"/>
            <a:r>
              <a:rPr lang="en-US" b="1" dirty="0">
                <a:solidFill>
                  <a:srgbClr val="002060"/>
                </a:solidFill>
              </a:rPr>
              <a:t>Beginning with FFY 2018, the exchange rate will be temporarily reduced to $0.75 State Funds/$1.00 Federal funds.  The exchange rate will be reviewed and established annually by the Secretary of Transportation.  </a:t>
            </a:r>
          </a:p>
          <a:p>
            <a:pPr lvl="1"/>
            <a:endParaRPr lang="en-US" dirty="0"/>
          </a:p>
        </p:txBody>
      </p:sp>
    </p:spTree>
    <p:extLst>
      <p:ext uri="{BB962C8B-B14F-4D97-AF65-F5344CB8AC3E}">
        <p14:creationId xmlns:p14="http://schemas.microsoft.com/office/powerpoint/2010/main" val="39688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573" y="333622"/>
            <a:ext cx="10118152" cy="1507067"/>
          </a:xfrm>
        </p:spPr>
        <p:txBody>
          <a:bodyPr/>
          <a:lstStyle/>
          <a:p>
            <a:r>
              <a:rPr lang="en-US" dirty="0"/>
              <a:t>Why are the Modifications being made?</a:t>
            </a:r>
          </a:p>
        </p:txBody>
      </p:sp>
      <p:sp>
        <p:nvSpPr>
          <p:cNvPr id="3" name="Content Placeholder 2"/>
          <p:cNvSpPr>
            <a:spLocks noGrp="1"/>
          </p:cNvSpPr>
          <p:nvPr>
            <p:ph idx="1"/>
          </p:nvPr>
        </p:nvSpPr>
        <p:spPr>
          <a:xfrm>
            <a:off x="1074940" y="1762530"/>
            <a:ext cx="8534400" cy="4333470"/>
          </a:xfrm>
        </p:spPr>
        <p:txBody>
          <a:bodyPr anchor="t">
            <a:normAutofit/>
          </a:bodyPr>
          <a:lstStyle/>
          <a:p>
            <a:r>
              <a:rPr lang="en-US" b="1" dirty="0">
                <a:solidFill>
                  <a:srgbClr val="002060"/>
                </a:solidFill>
              </a:rPr>
              <a:t>Removal of Banking Option</a:t>
            </a:r>
          </a:p>
          <a:p>
            <a:pPr lvl="1"/>
            <a:r>
              <a:rPr lang="en-US" b="1" dirty="0">
                <a:solidFill>
                  <a:srgbClr val="002060"/>
                </a:solidFill>
              </a:rPr>
              <a:t>Under the current “banking” option, the outflow of State funds has varied from $15 Million to over $60 Million in a given year.  This has made predicting the outflow of State funds extremely difficult.</a:t>
            </a:r>
          </a:p>
          <a:p>
            <a:endParaRPr lang="en-US" b="1" dirty="0">
              <a:solidFill>
                <a:srgbClr val="002060"/>
              </a:solidFill>
            </a:endParaRPr>
          </a:p>
          <a:p>
            <a:endParaRPr lang="en-US" b="1" dirty="0">
              <a:solidFill>
                <a:srgbClr val="002060"/>
              </a:solidFill>
            </a:endParaRPr>
          </a:p>
          <a:p>
            <a:endParaRPr lang="en-US" b="1" dirty="0">
              <a:solidFill>
                <a:srgbClr val="002060"/>
              </a:solidFill>
            </a:endParaRPr>
          </a:p>
        </p:txBody>
      </p:sp>
    </p:spTree>
    <p:extLst>
      <p:ext uri="{BB962C8B-B14F-4D97-AF65-F5344CB8AC3E}">
        <p14:creationId xmlns:p14="http://schemas.microsoft.com/office/powerpoint/2010/main" val="3056242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573" y="333622"/>
            <a:ext cx="10118152" cy="1507067"/>
          </a:xfrm>
        </p:spPr>
        <p:txBody>
          <a:bodyPr/>
          <a:lstStyle/>
          <a:p>
            <a:r>
              <a:rPr lang="en-US" dirty="0"/>
              <a:t>Why are the Modifications being made?</a:t>
            </a:r>
          </a:p>
        </p:txBody>
      </p:sp>
      <p:sp>
        <p:nvSpPr>
          <p:cNvPr id="3" name="Content Placeholder 2"/>
          <p:cNvSpPr>
            <a:spLocks noGrp="1"/>
          </p:cNvSpPr>
          <p:nvPr>
            <p:ph idx="1"/>
          </p:nvPr>
        </p:nvSpPr>
        <p:spPr>
          <a:xfrm>
            <a:off x="436765" y="1733955"/>
            <a:ext cx="10431260" cy="4333470"/>
          </a:xfrm>
        </p:spPr>
        <p:txBody>
          <a:bodyPr anchor="t">
            <a:normAutofit fontScale="92500"/>
          </a:bodyPr>
          <a:lstStyle/>
          <a:p>
            <a:r>
              <a:rPr lang="en-US" b="1" dirty="0">
                <a:solidFill>
                  <a:srgbClr val="002060"/>
                </a:solidFill>
              </a:rPr>
              <a:t>Modification of Exchange Rate</a:t>
            </a:r>
          </a:p>
          <a:p>
            <a:pPr lvl="1"/>
            <a:r>
              <a:rPr lang="en-US" sz="2000" b="1" dirty="0">
                <a:solidFill>
                  <a:srgbClr val="002060"/>
                </a:solidFill>
              </a:rPr>
              <a:t>State Cost of Program at $0.90/$1.00 Exchange Rate</a:t>
            </a:r>
          </a:p>
          <a:p>
            <a:pPr lvl="2"/>
            <a:r>
              <a:rPr lang="en-US" sz="2000" b="1" dirty="0">
                <a:solidFill>
                  <a:srgbClr val="002060"/>
                </a:solidFill>
              </a:rPr>
              <a:t> To use $30 Million Federal Funds</a:t>
            </a:r>
          </a:p>
          <a:p>
            <a:pPr lvl="3"/>
            <a:r>
              <a:rPr lang="en-US" sz="2000" b="1" dirty="0">
                <a:solidFill>
                  <a:srgbClr val="002060"/>
                </a:solidFill>
              </a:rPr>
              <a:t>State pays $27 Million to LPA’s + $7.5 million required match = $34.5 Million</a:t>
            </a:r>
          </a:p>
          <a:p>
            <a:pPr lvl="1"/>
            <a:endParaRPr lang="en-US" sz="2000" b="1" dirty="0">
              <a:solidFill>
                <a:srgbClr val="002060"/>
              </a:solidFill>
            </a:endParaRPr>
          </a:p>
          <a:p>
            <a:pPr lvl="1"/>
            <a:r>
              <a:rPr lang="en-US" sz="2000" b="1" dirty="0">
                <a:solidFill>
                  <a:srgbClr val="002060"/>
                </a:solidFill>
              </a:rPr>
              <a:t>State Cost of Program at $0.75/$1.00 Exchange Rate</a:t>
            </a:r>
          </a:p>
          <a:p>
            <a:pPr lvl="2"/>
            <a:r>
              <a:rPr lang="en-US" sz="2000" b="1" dirty="0">
                <a:solidFill>
                  <a:srgbClr val="002060"/>
                </a:solidFill>
              </a:rPr>
              <a:t> To use $30 Million Federal Funds</a:t>
            </a:r>
          </a:p>
          <a:p>
            <a:pPr lvl="3"/>
            <a:r>
              <a:rPr lang="en-US" sz="2000" b="1" dirty="0">
                <a:solidFill>
                  <a:srgbClr val="002060"/>
                </a:solidFill>
              </a:rPr>
              <a:t>State pays $22.5 Million to LPA’s + $7.5 million required match = $30 Million</a:t>
            </a:r>
          </a:p>
          <a:p>
            <a:endParaRPr lang="en-US" b="1" dirty="0">
              <a:solidFill>
                <a:srgbClr val="002060"/>
              </a:solidFill>
            </a:endParaRPr>
          </a:p>
          <a:p>
            <a:r>
              <a:rPr lang="en-US" b="1" dirty="0">
                <a:solidFill>
                  <a:srgbClr val="002060"/>
                </a:solidFill>
              </a:rPr>
              <a:t>From KDOT perspective, this establishes “Break even” point at $0.75/$1.00</a:t>
            </a:r>
          </a:p>
          <a:p>
            <a:pPr marL="457200" lvl="1" indent="0">
              <a:buNone/>
            </a:pPr>
            <a:endParaRPr lang="en-US" b="1" dirty="0">
              <a:solidFill>
                <a:srgbClr val="002060"/>
              </a:solidFill>
            </a:endParaRPr>
          </a:p>
          <a:p>
            <a:endParaRPr lang="en-US" b="1" dirty="0">
              <a:solidFill>
                <a:srgbClr val="002060"/>
              </a:solidFill>
            </a:endParaRPr>
          </a:p>
          <a:p>
            <a:endParaRPr lang="en-US" b="1" dirty="0">
              <a:solidFill>
                <a:srgbClr val="002060"/>
              </a:solidFill>
            </a:endParaRPr>
          </a:p>
          <a:p>
            <a:endParaRPr lang="en-US" b="1" dirty="0">
              <a:solidFill>
                <a:srgbClr val="002060"/>
              </a:solidFill>
            </a:endParaRPr>
          </a:p>
        </p:txBody>
      </p:sp>
    </p:spTree>
    <p:extLst>
      <p:ext uri="{BB962C8B-B14F-4D97-AF65-F5344CB8AC3E}">
        <p14:creationId xmlns:p14="http://schemas.microsoft.com/office/powerpoint/2010/main" val="968065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down)">
                                      <p:cBhvr>
                                        <p:cTn id="25" dur="500"/>
                                        <p:tgtEl>
                                          <p:spTgt spid="3">
                                            <p:txEl>
                                              <p:pRg st="5" end="5"/>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wipe(down)">
                                      <p:cBhvr>
                                        <p:cTn id="28" dur="5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wipe(down)">
                                      <p:cBhvr>
                                        <p:cTn id="33" dur="500"/>
                                        <p:tgtEl>
                                          <p:spTgt spid="3">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wipe(down)">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573" y="333622"/>
            <a:ext cx="10118152" cy="1507067"/>
          </a:xfrm>
        </p:spPr>
        <p:txBody>
          <a:bodyPr/>
          <a:lstStyle/>
          <a:p>
            <a:r>
              <a:rPr lang="en-US" dirty="0"/>
              <a:t>Why are the Modifications being made?</a:t>
            </a:r>
          </a:p>
        </p:txBody>
      </p:sp>
      <p:sp>
        <p:nvSpPr>
          <p:cNvPr id="3" name="Content Placeholder 2"/>
          <p:cNvSpPr>
            <a:spLocks noGrp="1"/>
          </p:cNvSpPr>
          <p:nvPr>
            <p:ph idx="1"/>
          </p:nvPr>
        </p:nvSpPr>
        <p:spPr>
          <a:xfrm>
            <a:off x="436765" y="1733955"/>
            <a:ext cx="10431260" cy="4333470"/>
          </a:xfrm>
        </p:spPr>
        <p:txBody>
          <a:bodyPr anchor="t">
            <a:normAutofit/>
          </a:bodyPr>
          <a:lstStyle/>
          <a:p>
            <a:r>
              <a:rPr lang="en-US" b="1" dirty="0">
                <a:solidFill>
                  <a:srgbClr val="002060"/>
                </a:solidFill>
              </a:rPr>
              <a:t>Modification of Exchange Rate</a:t>
            </a:r>
          </a:p>
          <a:p>
            <a:pPr lvl="1"/>
            <a:r>
              <a:rPr lang="en-US" sz="2000" b="1" dirty="0">
                <a:solidFill>
                  <a:srgbClr val="002060"/>
                </a:solidFill>
              </a:rPr>
              <a:t>LPA Cost for Typical Project $0.90/$1.00</a:t>
            </a:r>
            <a:endParaRPr lang="en-US" b="1" dirty="0">
              <a:solidFill>
                <a:srgbClr val="002060"/>
              </a:solidFill>
            </a:endParaRPr>
          </a:p>
          <a:p>
            <a:endParaRPr lang="en-US" b="1" dirty="0">
              <a:solidFill>
                <a:srgbClr val="002060"/>
              </a:solidFill>
            </a:endParaRPr>
          </a:p>
          <a:p>
            <a:endParaRPr lang="en-US" b="1" dirty="0">
              <a:solidFill>
                <a:srgbClr val="002060"/>
              </a:solidFill>
            </a:endParaRPr>
          </a:p>
          <a:p>
            <a:endParaRPr lang="en-US" b="1" dirty="0">
              <a:solidFill>
                <a:srgbClr val="002060"/>
              </a:solidFill>
            </a:endParaRPr>
          </a:p>
        </p:txBody>
      </p:sp>
      <p:pic>
        <p:nvPicPr>
          <p:cNvPr id="4" name="Picture 3"/>
          <p:cNvPicPr>
            <a:picLocks noChangeAspect="1"/>
          </p:cNvPicPr>
          <p:nvPr/>
        </p:nvPicPr>
        <p:blipFill>
          <a:blip r:embed="rId2"/>
          <a:stretch>
            <a:fillRect/>
          </a:stretch>
        </p:blipFill>
        <p:spPr>
          <a:xfrm>
            <a:off x="1362075" y="2778321"/>
            <a:ext cx="10478163" cy="3803453"/>
          </a:xfrm>
          <a:prstGeom prst="rect">
            <a:avLst/>
          </a:prstGeom>
        </p:spPr>
      </p:pic>
    </p:spTree>
    <p:extLst>
      <p:ext uri="{BB962C8B-B14F-4D97-AF65-F5344CB8AC3E}">
        <p14:creationId xmlns:p14="http://schemas.microsoft.com/office/powerpoint/2010/main" val="2564588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573" y="333622"/>
            <a:ext cx="10118152" cy="1507067"/>
          </a:xfrm>
        </p:spPr>
        <p:txBody>
          <a:bodyPr/>
          <a:lstStyle/>
          <a:p>
            <a:r>
              <a:rPr lang="en-US" dirty="0"/>
              <a:t>Why are the Modifications being made?</a:t>
            </a:r>
          </a:p>
        </p:txBody>
      </p:sp>
      <p:sp>
        <p:nvSpPr>
          <p:cNvPr id="3" name="Content Placeholder 2"/>
          <p:cNvSpPr>
            <a:spLocks noGrp="1"/>
          </p:cNvSpPr>
          <p:nvPr>
            <p:ph idx="1"/>
          </p:nvPr>
        </p:nvSpPr>
        <p:spPr>
          <a:xfrm>
            <a:off x="436765" y="1733955"/>
            <a:ext cx="10431260" cy="4333470"/>
          </a:xfrm>
        </p:spPr>
        <p:txBody>
          <a:bodyPr anchor="t">
            <a:normAutofit/>
          </a:bodyPr>
          <a:lstStyle/>
          <a:p>
            <a:r>
              <a:rPr lang="en-US" b="1" dirty="0">
                <a:solidFill>
                  <a:srgbClr val="002060"/>
                </a:solidFill>
              </a:rPr>
              <a:t>Modification of Exchange Rate</a:t>
            </a:r>
          </a:p>
          <a:p>
            <a:pPr lvl="1"/>
            <a:r>
              <a:rPr lang="en-US" sz="2000" b="1" dirty="0">
                <a:solidFill>
                  <a:srgbClr val="002060"/>
                </a:solidFill>
              </a:rPr>
              <a:t>LPA Cost for Typical Project $0.75/$1.00</a:t>
            </a:r>
            <a:endParaRPr lang="en-US" b="1" dirty="0">
              <a:solidFill>
                <a:srgbClr val="002060"/>
              </a:solidFill>
            </a:endParaRPr>
          </a:p>
          <a:p>
            <a:endParaRPr lang="en-US" b="1" dirty="0">
              <a:solidFill>
                <a:srgbClr val="002060"/>
              </a:solidFill>
            </a:endParaRPr>
          </a:p>
          <a:p>
            <a:endParaRPr lang="en-US" b="1" dirty="0">
              <a:solidFill>
                <a:srgbClr val="002060"/>
              </a:solidFill>
            </a:endParaRPr>
          </a:p>
          <a:p>
            <a:endParaRPr lang="en-US" b="1" dirty="0">
              <a:solidFill>
                <a:srgbClr val="002060"/>
              </a:solidFill>
            </a:endParaRPr>
          </a:p>
        </p:txBody>
      </p:sp>
      <p:pic>
        <p:nvPicPr>
          <p:cNvPr id="5" name="Picture 4"/>
          <p:cNvPicPr>
            <a:picLocks noChangeAspect="1"/>
          </p:cNvPicPr>
          <p:nvPr/>
        </p:nvPicPr>
        <p:blipFill>
          <a:blip r:embed="rId2"/>
          <a:stretch>
            <a:fillRect/>
          </a:stretch>
        </p:blipFill>
        <p:spPr>
          <a:xfrm>
            <a:off x="1304925" y="2797371"/>
            <a:ext cx="10583126" cy="3841553"/>
          </a:xfrm>
          <a:prstGeom prst="rect">
            <a:avLst/>
          </a:prstGeom>
        </p:spPr>
      </p:pic>
    </p:spTree>
    <p:extLst>
      <p:ext uri="{BB962C8B-B14F-4D97-AF65-F5344CB8AC3E}">
        <p14:creationId xmlns:p14="http://schemas.microsoft.com/office/powerpoint/2010/main" val="3230576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573" y="333622"/>
            <a:ext cx="10118152" cy="1507067"/>
          </a:xfrm>
        </p:spPr>
        <p:txBody>
          <a:bodyPr/>
          <a:lstStyle/>
          <a:p>
            <a:r>
              <a:rPr lang="en-US" dirty="0"/>
              <a:t>Why are the Modifications being made?</a:t>
            </a:r>
          </a:p>
        </p:txBody>
      </p:sp>
      <p:sp>
        <p:nvSpPr>
          <p:cNvPr id="3" name="Content Placeholder 2"/>
          <p:cNvSpPr>
            <a:spLocks noGrp="1"/>
          </p:cNvSpPr>
          <p:nvPr>
            <p:ph idx="1"/>
          </p:nvPr>
        </p:nvSpPr>
        <p:spPr>
          <a:xfrm>
            <a:off x="436765" y="1733955"/>
            <a:ext cx="10431260" cy="4333470"/>
          </a:xfrm>
        </p:spPr>
        <p:txBody>
          <a:bodyPr anchor="t">
            <a:normAutofit/>
          </a:bodyPr>
          <a:lstStyle/>
          <a:p>
            <a:r>
              <a:rPr lang="en-US" b="1" dirty="0">
                <a:solidFill>
                  <a:srgbClr val="002060"/>
                </a:solidFill>
              </a:rPr>
              <a:t>Modification of Exchange Rate</a:t>
            </a:r>
          </a:p>
          <a:p>
            <a:pPr lvl="1"/>
            <a:r>
              <a:rPr lang="en-US" sz="2000" b="1" dirty="0">
                <a:solidFill>
                  <a:srgbClr val="002060"/>
                </a:solidFill>
              </a:rPr>
              <a:t>LPA Typical Project “Break even” point also about $0.75/$1.00</a:t>
            </a:r>
          </a:p>
          <a:p>
            <a:endParaRPr lang="en-US" b="1" dirty="0">
              <a:solidFill>
                <a:srgbClr val="002060"/>
              </a:solidFill>
            </a:endParaRPr>
          </a:p>
          <a:p>
            <a:r>
              <a:rPr lang="en-US" b="1" dirty="0">
                <a:solidFill>
                  <a:srgbClr val="002060"/>
                </a:solidFill>
              </a:rPr>
              <a:t>HOWEVER:  LPA’s still retain the flexibility to do work that cannot be funded with                  			     Federal funds, like maintenance activities, or to purchase materials 				     so that work can be performed by local crews.</a:t>
            </a:r>
          </a:p>
          <a:p>
            <a:endParaRPr lang="en-US" b="1" dirty="0">
              <a:solidFill>
                <a:srgbClr val="002060"/>
              </a:solidFill>
            </a:endParaRPr>
          </a:p>
          <a:p>
            <a:endParaRPr lang="en-US" b="1" dirty="0">
              <a:solidFill>
                <a:srgbClr val="002060"/>
              </a:solidFill>
            </a:endParaRPr>
          </a:p>
          <a:p>
            <a:endParaRPr lang="en-US" b="1" dirty="0">
              <a:solidFill>
                <a:srgbClr val="002060"/>
              </a:solidFill>
            </a:endParaRPr>
          </a:p>
        </p:txBody>
      </p:sp>
    </p:spTree>
    <p:extLst>
      <p:ext uri="{BB962C8B-B14F-4D97-AF65-F5344CB8AC3E}">
        <p14:creationId xmlns:p14="http://schemas.microsoft.com/office/powerpoint/2010/main" val="215457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931</TotalTime>
  <Words>650</Words>
  <Application>Microsoft Office PowerPoint</Application>
  <PresentationFormat>Widescreen</PresentationFormat>
  <Paragraphs>68</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Century Gothic</vt:lpstr>
      <vt:lpstr>Wingdings 3</vt:lpstr>
      <vt:lpstr>Slice</vt:lpstr>
      <vt:lpstr>Federal Fund Exchange</vt:lpstr>
      <vt:lpstr>Agenda</vt:lpstr>
      <vt:lpstr>Before we begin…</vt:lpstr>
      <vt:lpstr>What Modifications are being made?</vt:lpstr>
      <vt:lpstr>Why are the Modifications being made?</vt:lpstr>
      <vt:lpstr>Why are the Modifications being made?</vt:lpstr>
      <vt:lpstr>Why are the Modifications being made?</vt:lpstr>
      <vt:lpstr>Why are the Modifications being made?</vt:lpstr>
      <vt:lpstr>Why are the Modifications being made?</vt:lpstr>
      <vt:lpstr>PowerPoint Presentation</vt:lpstr>
      <vt:lpstr>What happens next?</vt:lpstr>
      <vt:lpstr>Review of required forms</vt:lpstr>
      <vt:lpstr>Review of required forms</vt:lpstr>
      <vt:lpstr>Questions?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Fund Exchange</dc:title>
  <dc:creator>Tod Salfrank [KDOT]</dc:creator>
  <cp:lastModifiedBy>Tod Salfrank [KDOT]</cp:lastModifiedBy>
  <cp:revision>56</cp:revision>
  <cp:lastPrinted>2017-08-17T19:56:13Z</cp:lastPrinted>
  <dcterms:created xsi:type="dcterms:W3CDTF">2017-08-15T14:19:48Z</dcterms:created>
  <dcterms:modified xsi:type="dcterms:W3CDTF">2017-09-07T17:50:05Z</dcterms:modified>
</cp:coreProperties>
</file>